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8" roundtripDataSignature="AMtx7mhHSTOr8ZUVigTmXPfYNj9lBdMT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google.co.in/search?hl=en&amp;q=inauthor:%22David+Hanes%22&amp;tbm=bks" TargetMode="External"/><Relationship Id="rId5" Type="http://schemas.openxmlformats.org/officeDocument/2006/relationships/hyperlink" Target="https://www.google.co.in/search?hl=en&amp;q=inauthor:%22Gonzalo+Salgueiro%22&amp;tbm=bks" TargetMode="External"/><Relationship Id="rId6" Type="http://schemas.openxmlformats.org/officeDocument/2006/relationships/hyperlink" Target="https://www.google.co.in/search?hl=en&amp;q=inauthor:%22Patrick+Grossetete%22&amp;tbm=bks" TargetMode="External"/><Relationship Id="rId7" Type="http://schemas.openxmlformats.org/officeDocument/2006/relationships/hyperlink" Target="https://www.google.co.in/search?hl=en&amp;q=inauthor:%22Robert+Barton%22&amp;tbm=bks" TargetMode="External"/><Relationship Id="rId8" Type="http://schemas.openxmlformats.org/officeDocument/2006/relationships/hyperlink" Target="https://www.google.co.in/search?hl=en&amp;q=inauthor:%22Jerome+Henry%22&amp;tbm=bk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744575"/>
            <a:ext cx="8520600" cy="2616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Module - 2</a:t>
            </a:r>
            <a:endParaRPr/>
          </a:p>
          <a:p>
            <a:pPr indent="0" lvl="0" marL="0" rtl="0" algn="ctr">
              <a:lnSpc>
                <a:spcPct val="100000"/>
              </a:lnSpc>
              <a:spcBef>
                <a:spcPts val="0"/>
              </a:spcBef>
              <a:spcAft>
                <a:spcPts val="0"/>
              </a:spcAft>
              <a:buSzPts val="5200"/>
              <a:buNone/>
            </a:pPr>
            <a:r>
              <a:t/>
            </a:r>
            <a:endParaRPr/>
          </a:p>
          <a:p>
            <a:pPr indent="0" lvl="0" marL="0" rtl="0" algn="ctr">
              <a:lnSpc>
                <a:spcPct val="100000"/>
              </a:lnSpc>
              <a:spcBef>
                <a:spcPts val="0"/>
              </a:spcBef>
              <a:spcAft>
                <a:spcPts val="0"/>
              </a:spcAft>
              <a:buSzPts val="5200"/>
              <a:buNone/>
            </a:pPr>
            <a:r>
              <a:rPr lang="en"/>
              <a:t>IoT Architecture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Security</a:t>
            </a:r>
            <a:endParaRPr/>
          </a:p>
        </p:txBody>
      </p:sp>
      <p:sp>
        <p:nvSpPr>
          <p:cNvPr id="116" name="Google Shape;116;p10"/>
          <p:cNvSpPr txBox="1"/>
          <p:nvPr>
            <p:ph idx="1" type="body"/>
          </p:nvPr>
        </p:nvSpPr>
        <p:spPr>
          <a:xfrm>
            <a:off x="311700" y="1017725"/>
            <a:ext cx="8520600" cy="3933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For optimum security, IoT systems must: </a:t>
            </a:r>
            <a:r>
              <a:rPr lang="en">
                <a:solidFill>
                  <a:srgbClr val="FF0000"/>
                </a:solidFill>
              </a:rPr>
              <a:t>Be able to identify and authenticate all entities involved in the IoT service (that is, gateways, endpoint devices, home networks, roaming networks, service platforms)</a:t>
            </a:r>
            <a:endParaRPr>
              <a:solidFill>
                <a:srgbClr val="FF0000"/>
              </a:solidFill>
            </a:endParaRPr>
          </a:p>
          <a:p>
            <a:pPr indent="-342900" lvl="0" marL="457200" marR="0" rtl="0" algn="l">
              <a:lnSpc>
                <a:spcPct val="115000"/>
              </a:lnSpc>
              <a:spcBef>
                <a:spcPts val="0"/>
              </a:spcBef>
              <a:spcAft>
                <a:spcPts val="0"/>
              </a:spcAft>
              <a:buSzPts val="1800"/>
              <a:buChar char="●"/>
            </a:pPr>
            <a:r>
              <a:rPr lang="en"/>
              <a:t>Ensure that </a:t>
            </a:r>
            <a:r>
              <a:rPr lang="en" u="sng">
                <a:solidFill>
                  <a:srgbClr val="FF0000"/>
                </a:solidFill>
              </a:rPr>
              <a:t>all user data shared between the endpoint device and back-end applications is encrypted</a:t>
            </a:r>
            <a:endParaRPr u="sng">
              <a:solidFill>
                <a:srgbClr val="FF0000"/>
              </a:solidFill>
            </a:endParaRPr>
          </a:p>
          <a:p>
            <a:pPr indent="-342900" lvl="0" marL="457200" marR="0" rtl="0" algn="l">
              <a:lnSpc>
                <a:spcPct val="115000"/>
              </a:lnSpc>
              <a:spcBef>
                <a:spcPts val="0"/>
              </a:spcBef>
              <a:spcAft>
                <a:spcPts val="0"/>
              </a:spcAft>
              <a:buSzPts val="1800"/>
              <a:buChar char="●"/>
            </a:pPr>
            <a:r>
              <a:rPr lang="en"/>
              <a:t>Comply with local data protection legislation so that all data is protected and stored correctly</a:t>
            </a:r>
            <a:endParaRPr/>
          </a:p>
          <a:p>
            <a:pPr indent="-342900" lvl="0" marL="457200" marR="0" rtl="0" algn="l">
              <a:lnSpc>
                <a:spcPct val="115000"/>
              </a:lnSpc>
              <a:spcBef>
                <a:spcPts val="0"/>
              </a:spcBef>
              <a:spcAft>
                <a:spcPts val="0"/>
              </a:spcAft>
              <a:buSzPts val="1800"/>
              <a:buChar char="●"/>
            </a:pPr>
            <a:r>
              <a:rPr lang="en"/>
              <a:t>Utilize an IoT connectivity management platform and </a:t>
            </a:r>
            <a:r>
              <a:rPr lang="en">
                <a:solidFill>
                  <a:srgbClr val="FF0000"/>
                </a:solidFill>
              </a:rPr>
              <a:t>establish rules-based security policies so immediate action can be taken if </a:t>
            </a:r>
            <a:r>
              <a:rPr lang="en" u="sng">
                <a:solidFill>
                  <a:srgbClr val="FF0000"/>
                </a:solidFill>
              </a:rPr>
              <a:t>anomalous behavior is detected from connected devices</a:t>
            </a:r>
            <a:endParaRPr u="sng"/>
          </a:p>
          <a:p>
            <a:pPr indent="-342900" lvl="0" marL="457200" marR="0" rtl="0" algn="l">
              <a:lnSpc>
                <a:spcPct val="115000"/>
              </a:lnSpc>
              <a:spcBef>
                <a:spcPts val="0"/>
              </a:spcBef>
              <a:spcAft>
                <a:spcPts val="0"/>
              </a:spcAft>
              <a:buSzPts val="1800"/>
              <a:buChar char="●"/>
            </a:pPr>
            <a:r>
              <a:rPr lang="en"/>
              <a:t>Take a holistic, network-level approach to security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1"/>
          <p:cNvSpPr txBox="1"/>
          <p:nvPr>
            <p:ph type="title"/>
          </p:nvPr>
        </p:nvSpPr>
        <p:spPr>
          <a:xfrm>
            <a:off x="311700" y="104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a:t>
            </a:r>
            <a:endParaRPr/>
          </a:p>
        </p:txBody>
      </p:sp>
      <p:sp>
        <p:nvSpPr>
          <p:cNvPr id="122" name="Google Shape;122;p11"/>
          <p:cNvSpPr txBox="1"/>
          <p:nvPr>
            <p:ph idx="1" type="body"/>
          </p:nvPr>
        </p:nvSpPr>
        <p:spPr>
          <a:xfrm>
            <a:off x="311700" y="592925"/>
            <a:ext cx="8768100" cy="4466100"/>
          </a:xfrm>
          <a:prstGeom prst="rect">
            <a:avLst/>
          </a:prstGeom>
          <a:noFill/>
          <a:ln>
            <a:noFill/>
          </a:ln>
        </p:spPr>
        <p:txBody>
          <a:bodyPr anchorCtr="0" anchor="t" bIns="91425" lIns="91425" spcFirstLastPara="1" rIns="91425" wrap="square" tIns="91425">
            <a:noAutofit/>
          </a:bodyPr>
          <a:lstStyle/>
          <a:p>
            <a:pPr indent="-332105" lvl="0" marL="457200" rtl="0" algn="l">
              <a:lnSpc>
                <a:spcPct val="180000"/>
              </a:lnSpc>
              <a:spcBef>
                <a:spcPts val="0"/>
              </a:spcBef>
              <a:spcAft>
                <a:spcPts val="0"/>
              </a:spcAft>
              <a:buSzPts val="1630"/>
              <a:buChar char="●"/>
            </a:pPr>
            <a:r>
              <a:rPr lang="en" sz="1629"/>
              <a:t>IoT devices </a:t>
            </a:r>
            <a:r>
              <a:rPr lang="en" sz="1629">
                <a:solidFill>
                  <a:srgbClr val="FF0000"/>
                </a:solidFill>
              </a:rPr>
              <a:t>generate a mountain of data</a:t>
            </a:r>
            <a:r>
              <a:rPr lang="en" sz="1629"/>
              <a:t>. </a:t>
            </a:r>
            <a:endParaRPr sz="1629"/>
          </a:p>
          <a:p>
            <a:pPr indent="-332105" lvl="0" marL="457200" rtl="0" algn="l">
              <a:lnSpc>
                <a:spcPct val="180000"/>
              </a:lnSpc>
              <a:spcBef>
                <a:spcPts val="0"/>
              </a:spcBef>
              <a:spcAft>
                <a:spcPts val="0"/>
              </a:spcAft>
              <a:buSzPts val="1630"/>
              <a:buChar char="●"/>
            </a:pPr>
            <a:r>
              <a:rPr lang="en" sz="1629"/>
              <a:t>In general, most IT shops </a:t>
            </a:r>
            <a:r>
              <a:rPr lang="en" sz="1629">
                <a:solidFill>
                  <a:srgbClr val="FF0000"/>
                </a:solidFill>
              </a:rPr>
              <a:t>don’t really care much about the unstructured chatty data generated by devices on the network</a:t>
            </a:r>
            <a:r>
              <a:rPr lang="en" sz="1629"/>
              <a:t>. </a:t>
            </a:r>
            <a:endParaRPr sz="1629"/>
          </a:p>
          <a:p>
            <a:pPr indent="-332105" lvl="0" marL="457200" rtl="0" algn="l">
              <a:lnSpc>
                <a:spcPct val="180000"/>
              </a:lnSpc>
              <a:spcBef>
                <a:spcPts val="0"/>
              </a:spcBef>
              <a:spcAft>
                <a:spcPts val="0"/>
              </a:spcAft>
              <a:buSzPts val="1630"/>
              <a:buChar char="●"/>
            </a:pPr>
            <a:r>
              <a:rPr lang="en" sz="1629"/>
              <a:t>However, in</a:t>
            </a:r>
            <a:r>
              <a:rPr lang="en" sz="1629">
                <a:solidFill>
                  <a:srgbClr val="FF0000"/>
                </a:solidFill>
              </a:rPr>
              <a:t> IoT the data is like gold</a:t>
            </a:r>
            <a:r>
              <a:rPr lang="en" sz="1629"/>
              <a:t>, as it is what enables businesses </a:t>
            </a:r>
            <a:endParaRPr sz="1629"/>
          </a:p>
          <a:p>
            <a:pPr indent="-332105" lvl="1" marL="914400" rtl="0" algn="l">
              <a:lnSpc>
                <a:spcPct val="180000"/>
              </a:lnSpc>
              <a:spcBef>
                <a:spcPts val="0"/>
              </a:spcBef>
              <a:spcAft>
                <a:spcPts val="0"/>
              </a:spcAft>
              <a:buSzPts val="1630"/>
              <a:buChar char="○"/>
            </a:pPr>
            <a:r>
              <a:rPr lang="en" sz="1629"/>
              <a:t>to deliver new IoT services that enhance the customer experience, </a:t>
            </a:r>
            <a:endParaRPr sz="1629"/>
          </a:p>
          <a:p>
            <a:pPr indent="-332105" lvl="1" marL="914400" rtl="0" algn="l">
              <a:lnSpc>
                <a:spcPct val="180000"/>
              </a:lnSpc>
              <a:spcBef>
                <a:spcPts val="0"/>
              </a:spcBef>
              <a:spcAft>
                <a:spcPts val="0"/>
              </a:spcAft>
              <a:buSzPts val="1630"/>
              <a:buChar char="○"/>
            </a:pPr>
            <a:r>
              <a:rPr lang="en" sz="1629"/>
              <a:t>reduce cost, and </a:t>
            </a:r>
            <a:endParaRPr sz="1629"/>
          </a:p>
          <a:p>
            <a:pPr indent="-332105" lvl="1" marL="914400" rtl="0" algn="l">
              <a:lnSpc>
                <a:spcPct val="180000"/>
              </a:lnSpc>
              <a:spcBef>
                <a:spcPts val="0"/>
              </a:spcBef>
              <a:spcAft>
                <a:spcPts val="0"/>
              </a:spcAft>
              <a:buSzPts val="1630"/>
              <a:buChar char="○"/>
            </a:pPr>
            <a:r>
              <a:rPr lang="en" sz="1629"/>
              <a:t>deliver new revenue opportunities.</a:t>
            </a:r>
            <a:endParaRPr sz="1629"/>
          </a:p>
          <a:p>
            <a:pPr indent="-332105" lvl="0" marL="457200" rtl="0" algn="l">
              <a:lnSpc>
                <a:spcPct val="180000"/>
              </a:lnSpc>
              <a:spcBef>
                <a:spcPts val="0"/>
              </a:spcBef>
              <a:spcAft>
                <a:spcPts val="0"/>
              </a:spcAft>
              <a:buSzPts val="1630"/>
              <a:buChar char="●"/>
            </a:pPr>
            <a:r>
              <a:rPr lang="en" sz="1629"/>
              <a:t>Therefore, unlike IT networks, </a:t>
            </a:r>
            <a:r>
              <a:rPr lang="en" sz="1629">
                <a:solidFill>
                  <a:srgbClr val="FF0000"/>
                </a:solidFill>
              </a:rPr>
              <a:t>IoT systems are designed to stagger data consumption throughout the architecture</a:t>
            </a:r>
            <a:r>
              <a:rPr lang="en" sz="1629"/>
              <a:t>, both </a:t>
            </a:r>
            <a:r>
              <a:rPr lang="en" sz="1629">
                <a:solidFill>
                  <a:srgbClr val="FF0000"/>
                </a:solidFill>
              </a:rPr>
              <a:t>to filter and reduce unnecessary data going upstream</a:t>
            </a:r>
            <a:r>
              <a:rPr lang="en" sz="1629"/>
              <a:t> and to </a:t>
            </a:r>
            <a:r>
              <a:rPr lang="en" sz="1629">
                <a:solidFill>
                  <a:srgbClr val="FF0000"/>
                </a:solidFill>
              </a:rPr>
              <a:t>provide the fastest possible response to devices when necessary</a:t>
            </a:r>
            <a:r>
              <a:rPr lang="en" sz="1629"/>
              <a:t>.</a:t>
            </a: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2"/>
          <p:cNvSpPr txBox="1"/>
          <p:nvPr>
            <p:ph type="title"/>
          </p:nvPr>
        </p:nvSpPr>
        <p:spPr>
          <a:xfrm>
            <a:off x="311700" y="1794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Legacy Device Support</a:t>
            </a:r>
            <a:endParaRPr/>
          </a:p>
        </p:txBody>
      </p:sp>
      <p:sp>
        <p:nvSpPr>
          <p:cNvPr id="128" name="Google Shape;128;p12"/>
          <p:cNvSpPr txBox="1"/>
          <p:nvPr>
            <p:ph idx="1" type="body"/>
          </p:nvPr>
        </p:nvSpPr>
        <p:spPr>
          <a:xfrm>
            <a:off x="311700" y="858550"/>
            <a:ext cx="8520600" cy="4056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Supporting legacy devices in an IT organization is not usually a big problem. If someone’s computer or operating system is outdated, she simply upgrades.</a:t>
            </a:r>
            <a:endParaRPr sz="1600"/>
          </a:p>
          <a:p>
            <a:pPr indent="-330200" lvl="0" marL="457200" marR="0" rtl="0" algn="l">
              <a:lnSpc>
                <a:spcPct val="115000"/>
              </a:lnSpc>
              <a:spcBef>
                <a:spcPts val="0"/>
              </a:spcBef>
              <a:spcAft>
                <a:spcPts val="0"/>
              </a:spcAft>
              <a:buSzPts val="1600"/>
              <a:buChar char="●"/>
            </a:pPr>
            <a:r>
              <a:rPr lang="en" sz="1600"/>
              <a:t>If someone is using a mobile device with an outdated Wi-Fi standard, such as 802.11b or 802.11g, you can simply deny him access to the wireless network,and he will be forced to upgrade. In OT systems, end devices are likely to be on the network for a very long time—sometimes decades. </a:t>
            </a:r>
            <a:endParaRPr sz="1600"/>
          </a:p>
          <a:p>
            <a:pPr indent="-330200" lvl="0" marL="457200" marR="0" rtl="0" algn="l">
              <a:lnSpc>
                <a:spcPct val="115000"/>
              </a:lnSpc>
              <a:spcBef>
                <a:spcPts val="0"/>
              </a:spcBef>
              <a:spcAft>
                <a:spcPts val="0"/>
              </a:spcAft>
              <a:buSzPts val="1600"/>
              <a:buChar char="●"/>
            </a:pPr>
            <a:r>
              <a:rPr lang="en" sz="1600"/>
              <a:t>As IoT networks are deployed,</a:t>
            </a:r>
            <a:r>
              <a:rPr lang="en" sz="1600">
                <a:solidFill>
                  <a:srgbClr val="FF0000"/>
                </a:solidFill>
              </a:rPr>
              <a:t> they need to support the older devices already present on the network</a:t>
            </a:r>
            <a:r>
              <a:rPr lang="en" sz="1600"/>
              <a:t>, as well as devices </a:t>
            </a:r>
            <a:r>
              <a:rPr lang="en" sz="1600">
                <a:solidFill>
                  <a:srgbClr val="FF0000"/>
                </a:solidFill>
              </a:rPr>
              <a:t>with new capabilities.many of these legacy machines might support older protocols</a:t>
            </a:r>
            <a:r>
              <a:rPr lang="en" sz="1600"/>
              <a:t>, such as serial interfaces, and use RS-232. </a:t>
            </a:r>
            <a:endParaRPr sz="1600"/>
          </a:p>
          <a:p>
            <a:pPr indent="0" lvl="0" marL="457200" marR="0" rtl="0" algn="l">
              <a:lnSpc>
                <a:spcPct val="115000"/>
              </a:lnSpc>
              <a:spcBef>
                <a:spcPts val="1200"/>
              </a:spcBef>
              <a:spcAft>
                <a:spcPts val="0"/>
              </a:spcAft>
              <a:buSzPts val="1800"/>
              <a:buNone/>
            </a:pPr>
            <a:r>
              <a:t/>
            </a:r>
            <a:endParaRPr sz="1600"/>
          </a:p>
          <a:p>
            <a:pPr indent="-330200" lvl="0" marL="457200" marR="0" rtl="0" algn="l">
              <a:lnSpc>
                <a:spcPct val="115000"/>
              </a:lnSpc>
              <a:spcBef>
                <a:spcPts val="1200"/>
              </a:spcBef>
              <a:spcAft>
                <a:spcPts val="0"/>
              </a:spcAft>
              <a:buSzPts val="1600"/>
              <a:buChar char="●"/>
            </a:pPr>
            <a:r>
              <a:rPr lang="en" sz="1600"/>
              <a:t>In this case, </a:t>
            </a:r>
            <a:r>
              <a:rPr lang="en" sz="1600">
                <a:solidFill>
                  <a:srgbClr val="FF0000"/>
                </a:solidFill>
              </a:rPr>
              <a:t>the IoT network must either be </a:t>
            </a:r>
            <a:r>
              <a:rPr lang="en" sz="1600" u="sng">
                <a:solidFill>
                  <a:srgbClr val="FF0000"/>
                </a:solidFill>
              </a:rPr>
              <a:t>capable of some type of protocol translation</a:t>
            </a:r>
            <a:r>
              <a:rPr lang="en" sz="1600">
                <a:solidFill>
                  <a:srgbClr val="FF0000"/>
                </a:solidFill>
              </a:rPr>
              <a:t> or </a:t>
            </a:r>
            <a:r>
              <a:rPr lang="en" sz="1600" u="sng">
                <a:solidFill>
                  <a:srgbClr val="FF0000"/>
                </a:solidFill>
              </a:rPr>
              <a:t>use a gateway device</a:t>
            </a:r>
            <a:r>
              <a:rPr lang="en" sz="1600">
                <a:solidFill>
                  <a:srgbClr val="FF0000"/>
                </a:solidFill>
              </a:rPr>
              <a:t> to connect these legacy endpoints to the IoT network.</a:t>
            </a:r>
            <a:endParaRPr sz="1600">
              <a:solidFill>
                <a:srgbClr val="FF0000"/>
              </a:solidFill>
            </a:endParaRPr>
          </a:p>
          <a:p>
            <a:pPr indent="0" lvl="0" marL="0" rtl="0" algn="l">
              <a:lnSpc>
                <a:spcPct val="115000"/>
              </a:lnSpc>
              <a:spcBef>
                <a:spcPts val="1200"/>
              </a:spcBef>
              <a:spcAft>
                <a:spcPts val="1200"/>
              </a:spcAft>
              <a:buSzPts val="275"/>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IoT World Forum (IoTWF) Standardized Architecture</a:t>
            </a:r>
            <a:endParaRPr/>
          </a:p>
        </p:txBody>
      </p:sp>
      <p:pic>
        <p:nvPicPr>
          <p:cNvPr id="134" name="Google Shape;134;p13"/>
          <p:cNvPicPr preferRelativeResize="0"/>
          <p:nvPr/>
        </p:nvPicPr>
        <p:blipFill rotWithShape="1">
          <a:blip r:embed="rId3">
            <a:alphaModFix/>
          </a:blip>
          <a:srcRect b="0" l="0" r="0" t="0"/>
          <a:stretch/>
        </p:blipFill>
        <p:spPr>
          <a:xfrm>
            <a:off x="152400" y="1170125"/>
            <a:ext cx="5886450" cy="3362325"/>
          </a:xfrm>
          <a:prstGeom prst="rect">
            <a:avLst/>
          </a:prstGeom>
          <a:noFill/>
          <a:ln>
            <a:noFill/>
          </a:ln>
        </p:spPr>
      </p:pic>
      <p:sp>
        <p:nvSpPr>
          <p:cNvPr id="135" name="Google Shape;135;p13"/>
          <p:cNvSpPr txBox="1"/>
          <p:nvPr/>
        </p:nvSpPr>
        <p:spPr>
          <a:xfrm>
            <a:off x="5964650" y="969400"/>
            <a:ext cx="30000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reference model, we are able to achieve the following: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Decompose the IoT problem into smaller parts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Identify different technologies at each layer and how they relate to one Another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Define a system in which different parts can be provided by different vendors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Have a process of defining interfaces that leads to interoperability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Define a tiered security model that is enforced at the transition 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between levels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111111"/>
              <a:buNone/>
            </a:pPr>
            <a:r>
              <a:rPr lang="en"/>
              <a:t>Layer 1: Physical Devices and Controllers Layer</a:t>
            </a:r>
            <a:endParaRPr/>
          </a:p>
        </p:txBody>
      </p:sp>
      <p:sp>
        <p:nvSpPr>
          <p:cNvPr id="141" name="Google Shape;141;p14"/>
          <p:cNvSpPr txBox="1"/>
          <p:nvPr>
            <p:ph idx="1" type="body"/>
          </p:nvPr>
        </p:nvSpPr>
        <p:spPr>
          <a:xfrm>
            <a:off x="1171275" y="1152475"/>
            <a:ext cx="7836000" cy="3714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61110"/>
              <a:buFont typeface="Arial"/>
              <a:buNone/>
            </a:pPr>
            <a:r>
              <a:rPr b="1" lang="en"/>
              <a:t>Layer 1: Physical Devices and Controllers Layer</a:t>
            </a:r>
            <a:endParaRPr b="1"/>
          </a:p>
          <a:p>
            <a:pPr indent="-334327" lvl="0" marL="457200" rtl="0" algn="l">
              <a:lnSpc>
                <a:spcPct val="150000"/>
              </a:lnSpc>
              <a:spcBef>
                <a:spcPts val="1200"/>
              </a:spcBef>
              <a:spcAft>
                <a:spcPts val="0"/>
              </a:spcAft>
              <a:buSzPct val="100000"/>
              <a:buChar char="●"/>
            </a:pPr>
            <a:r>
              <a:rPr lang="en"/>
              <a:t>The first layer of the IoT Reference Model is the physical devices and controllers layer. </a:t>
            </a:r>
            <a:endParaRPr/>
          </a:p>
          <a:p>
            <a:pPr indent="-334327" lvl="0" marL="457200" rtl="0" algn="l">
              <a:lnSpc>
                <a:spcPct val="150000"/>
              </a:lnSpc>
              <a:spcBef>
                <a:spcPts val="0"/>
              </a:spcBef>
              <a:spcAft>
                <a:spcPts val="0"/>
              </a:spcAft>
              <a:buSzPct val="100000"/>
              <a:buChar char="●"/>
            </a:pPr>
            <a:r>
              <a:rPr lang="en"/>
              <a:t>This layer is home to the “things” in the Internet of Things, including the various endpoint devices and sensors that send and receive information. </a:t>
            </a:r>
            <a:endParaRPr/>
          </a:p>
          <a:p>
            <a:pPr indent="-334327" lvl="0" marL="457200" rtl="0" algn="l">
              <a:lnSpc>
                <a:spcPct val="150000"/>
              </a:lnSpc>
              <a:spcBef>
                <a:spcPts val="0"/>
              </a:spcBef>
              <a:spcAft>
                <a:spcPts val="0"/>
              </a:spcAft>
              <a:buSzPct val="100000"/>
              <a:buChar char="●"/>
            </a:pPr>
            <a:r>
              <a:rPr lang="en"/>
              <a:t>The size of these “things” can range from almost microscopic sensors to giant machines in a factory. </a:t>
            </a:r>
            <a:endParaRPr/>
          </a:p>
          <a:p>
            <a:pPr indent="-334327" lvl="0" marL="457200" rtl="0" algn="l">
              <a:lnSpc>
                <a:spcPct val="150000"/>
              </a:lnSpc>
              <a:spcBef>
                <a:spcPts val="0"/>
              </a:spcBef>
              <a:spcAft>
                <a:spcPts val="0"/>
              </a:spcAft>
              <a:buSzPct val="100000"/>
              <a:buChar char="●"/>
            </a:pPr>
            <a:r>
              <a:rPr lang="en"/>
              <a:t>Their primary function is generating data and being capable of being queried and/or controlled over a network.</a:t>
            </a:r>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311700" y="239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Layer 2: Connectivity Layer</a:t>
            </a:r>
            <a:endParaRPr/>
          </a:p>
        </p:txBody>
      </p:sp>
      <p:pic>
        <p:nvPicPr>
          <p:cNvPr id="147" name="Google Shape;147;p15"/>
          <p:cNvPicPr preferRelativeResize="0"/>
          <p:nvPr/>
        </p:nvPicPr>
        <p:blipFill rotWithShape="1">
          <a:blip r:embed="rId3">
            <a:alphaModFix/>
          </a:blip>
          <a:srcRect b="0" l="0" r="0" t="0"/>
          <a:stretch/>
        </p:blipFill>
        <p:spPr>
          <a:xfrm>
            <a:off x="1018875" y="812450"/>
            <a:ext cx="6780975" cy="419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311700" y="119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Layer 3: Edge Computing Layer</a:t>
            </a:r>
            <a:endParaRPr/>
          </a:p>
        </p:txBody>
      </p:sp>
      <p:sp>
        <p:nvSpPr>
          <p:cNvPr id="153" name="Google Shape;153;p16"/>
          <p:cNvSpPr txBox="1"/>
          <p:nvPr>
            <p:ph idx="1" type="body"/>
          </p:nvPr>
        </p:nvSpPr>
        <p:spPr>
          <a:xfrm>
            <a:off x="311700" y="882700"/>
            <a:ext cx="3052800" cy="4170000"/>
          </a:xfrm>
          <a:prstGeom prst="rect">
            <a:avLst/>
          </a:prstGeom>
          <a:noFill/>
          <a:ln>
            <a:noFill/>
          </a:ln>
        </p:spPr>
        <p:txBody>
          <a:bodyPr anchorCtr="0" anchor="t" bIns="91425" lIns="91425" spcFirstLastPara="1" rIns="91425" wrap="square" tIns="91425">
            <a:noAutofit/>
          </a:bodyPr>
          <a:lstStyle/>
          <a:p>
            <a:pPr indent="-320992" lvl="0" marL="457200" rtl="0" algn="l">
              <a:lnSpc>
                <a:spcPct val="95000"/>
              </a:lnSpc>
              <a:spcBef>
                <a:spcPts val="0"/>
              </a:spcBef>
              <a:spcAft>
                <a:spcPts val="0"/>
              </a:spcAft>
              <a:buSzPts val="1455"/>
              <a:buChar char="●"/>
            </a:pPr>
            <a:r>
              <a:rPr lang="en" sz="1455"/>
              <a:t>Edge computing is the role of Layer 3. </a:t>
            </a:r>
            <a:endParaRPr sz="1455"/>
          </a:p>
          <a:p>
            <a:pPr indent="-320992" lvl="0" marL="457200" rtl="0" algn="l">
              <a:lnSpc>
                <a:spcPct val="95000"/>
              </a:lnSpc>
              <a:spcBef>
                <a:spcPts val="0"/>
              </a:spcBef>
              <a:spcAft>
                <a:spcPts val="0"/>
              </a:spcAft>
              <a:buSzPts val="1455"/>
              <a:buChar char="●"/>
            </a:pPr>
            <a:r>
              <a:rPr lang="en" sz="1455"/>
              <a:t>Edge computing is often referred to as the “fog” layer a</a:t>
            </a:r>
            <a:endParaRPr sz="1455"/>
          </a:p>
          <a:p>
            <a:pPr indent="-320992" lvl="0" marL="457200" rtl="0" algn="l">
              <a:lnSpc>
                <a:spcPct val="95000"/>
              </a:lnSpc>
              <a:spcBef>
                <a:spcPts val="0"/>
              </a:spcBef>
              <a:spcAft>
                <a:spcPts val="0"/>
              </a:spcAft>
              <a:buSzPts val="1455"/>
              <a:buChar char="●"/>
            </a:pPr>
            <a:r>
              <a:rPr lang="en" sz="1455"/>
              <a:t>At this layer,</a:t>
            </a:r>
            <a:r>
              <a:rPr lang="en" sz="1455" u="sng">
                <a:solidFill>
                  <a:srgbClr val="FF0000"/>
                </a:solidFill>
              </a:rPr>
              <a:t> the emphasis is on data reduction and converting network data flows into information that is ready for storage and processing by higher layers. </a:t>
            </a:r>
            <a:endParaRPr sz="1455" u="sng">
              <a:solidFill>
                <a:srgbClr val="FF0000"/>
              </a:solidFill>
            </a:endParaRPr>
          </a:p>
          <a:p>
            <a:pPr indent="-320992" lvl="0" marL="457200" rtl="0" algn="l">
              <a:lnSpc>
                <a:spcPct val="95000"/>
              </a:lnSpc>
              <a:spcBef>
                <a:spcPts val="0"/>
              </a:spcBef>
              <a:spcAft>
                <a:spcPts val="0"/>
              </a:spcAft>
              <a:buSzPts val="1455"/>
              <a:buChar char="●"/>
            </a:pPr>
            <a:r>
              <a:rPr lang="en" sz="1455"/>
              <a:t>One of the basic principles of this reference model is that </a:t>
            </a:r>
            <a:r>
              <a:rPr lang="en" sz="1455">
                <a:solidFill>
                  <a:srgbClr val="FF0000"/>
                </a:solidFill>
              </a:rPr>
              <a:t>information processing is initiated </a:t>
            </a:r>
            <a:r>
              <a:rPr lang="en" sz="1455" u="sng">
                <a:solidFill>
                  <a:srgbClr val="FF0000"/>
                </a:solidFill>
              </a:rPr>
              <a:t>as early and as close to the edge of the network </a:t>
            </a:r>
            <a:r>
              <a:rPr lang="en" sz="1455">
                <a:solidFill>
                  <a:srgbClr val="FF0000"/>
                </a:solidFill>
              </a:rPr>
              <a:t>as possible. </a:t>
            </a:r>
            <a:endParaRPr sz="1155">
              <a:solidFill>
                <a:srgbClr val="FF0000"/>
              </a:solidFill>
            </a:endParaRPr>
          </a:p>
        </p:txBody>
      </p:sp>
      <p:pic>
        <p:nvPicPr>
          <p:cNvPr id="154" name="Google Shape;154;p16"/>
          <p:cNvPicPr preferRelativeResize="0"/>
          <p:nvPr/>
        </p:nvPicPr>
        <p:blipFill rotWithShape="1">
          <a:blip r:embed="rId3">
            <a:alphaModFix/>
          </a:blip>
          <a:srcRect b="0" l="0" r="0" t="0"/>
          <a:stretch/>
        </p:blipFill>
        <p:spPr>
          <a:xfrm>
            <a:off x="3516900" y="1093925"/>
            <a:ext cx="5474700" cy="36641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7"/>
          <p:cNvPicPr preferRelativeResize="0"/>
          <p:nvPr/>
        </p:nvPicPr>
        <p:blipFill rotWithShape="1">
          <a:blip r:embed="rId3">
            <a:alphaModFix/>
          </a:blip>
          <a:srcRect b="0" l="0" r="0" t="0"/>
          <a:stretch/>
        </p:blipFill>
        <p:spPr>
          <a:xfrm>
            <a:off x="1806075" y="166688"/>
            <a:ext cx="6172200" cy="4810125"/>
          </a:xfrm>
          <a:prstGeom prst="rect">
            <a:avLst/>
          </a:prstGeom>
          <a:noFill/>
          <a:ln>
            <a:noFill/>
          </a:ln>
        </p:spPr>
      </p:pic>
      <p:sp>
        <p:nvSpPr>
          <p:cNvPr id="160" name="Google Shape;160;p17"/>
          <p:cNvSpPr txBox="1"/>
          <p:nvPr/>
        </p:nvSpPr>
        <p:spPr>
          <a:xfrm>
            <a:off x="4028250" y="1554300"/>
            <a:ext cx="3590400" cy="193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17"/>
          <p:cNvCxnSpPr/>
          <p:nvPr/>
        </p:nvCxnSpPr>
        <p:spPr>
          <a:xfrm>
            <a:off x="5711075" y="1921050"/>
            <a:ext cx="1931700" cy="24300"/>
          </a:xfrm>
          <a:prstGeom prst="straightConnector1">
            <a:avLst/>
          </a:prstGeom>
          <a:noFill/>
          <a:ln cap="flat" cmpd="sng" w="19050">
            <a:solidFill>
              <a:srgbClr val="FF0000"/>
            </a:solidFill>
            <a:prstDash val="solid"/>
            <a:round/>
            <a:headEnd len="sm" w="sm" type="none"/>
            <a:tailEnd len="sm" w="sm" type="none"/>
          </a:ln>
        </p:spPr>
      </p:cxnSp>
      <p:sp>
        <p:nvSpPr>
          <p:cNvPr id="162" name="Google Shape;162;p17"/>
          <p:cNvSpPr txBox="1"/>
          <p:nvPr/>
        </p:nvSpPr>
        <p:spPr>
          <a:xfrm>
            <a:off x="4028250" y="2225875"/>
            <a:ext cx="3590400" cy="345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7"/>
          <p:cNvSpPr txBox="1"/>
          <p:nvPr/>
        </p:nvSpPr>
        <p:spPr>
          <a:xfrm>
            <a:off x="4028250" y="2994050"/>
            <a:ext cx="3590400" cy="557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IT and OT Responsibilities in the IoT Reference Model</a:t>
            </a:r>
            <a:endParaRPr/>
          </a:p>
        </p:txBody>
      </p:sp>
      <p:sp>
        <p:nvSpPr>
          <p:cNvPr id="169" name="Google Shape;169;p18"/>
          <p:cNvSpPr txBox="1"/>
          <p:nvPr>
            <p:ph idx="1" type="body"/>
          </p:nvPr>
        </p:nvSpPr>
        <p:spPr>
          <a:xfrm>
            <a:off x="311700" y="1152475"/>
            <a:ext cx="2402700" cy="38661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en"/>
              <a:t>An interesting aspect of visualizing an IoT architecture this way is that you can start to organize responsibilities along IT and OT lines. Figure 2-5 illustrates a natural demarcation point between IT and OT in the IoT Reference Model framework.</a:t>
            </a:r>
            <a:endParaRPr/>
          </a:p>
          <a:p>
            <a:pPr indent="0" lvl="0" marL="0" rtl="0" algn="l">
              <a:lnSpc>
                <a:spcPct val="115000"/>
              </a:lnSpc>
              <a:spcBef>
                <a:spcPts val="1200"/>
              </a:spcBef>
              <a:spcAft>
                <a:spcPts val="1200"/>
              </a:spcAft>
              <a:buSzPct val="117647"/>
              <a:buNone/>
            </a:pPr>
            <a:r>
              <a:t/>
            </a:r>
            <a:endParaRPr/>
          </a:p>
        </p:txBody>
      </p:sp>
      <p:pic>
        <p:nvPicPr>
          <p:cNvPr id="170" name="Google Shape;170;p18"/>
          <p:cNvPicPr preferRelativeResize="0"/>
          <p:nvPr/>
        </p:nvPicPr>
        <p:blipFill rotWithShape="1">
          <a:blip r:embed="rId3">
            <a:alphaModFix/>
          </a:blip>
          <a:srcRect b="0" l="0" r="0" t="0"/>
          <a:stretch/>
        </p:blipFill>
        <p:spPr>
          <a:xfrm>
            <a:off x="2866800" y="1170125"/>
            <a:ext cx="6086475" cy="318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9"/>
          <p:cNvPicPr preferRelativeResize="0"/>
          <p:nvPr/>
        </p:nvPicPr>
        <p:blipFill rotWithShape="1">
          <a:blip r:embed="rId3">
            <a:alphaModFix/>
          </a:blip>
          <a:srcRect b="0" l="0" r="0" t="0"/>
          <a:stretch/>
        </p:blipFill>
        <p:spPr>
          <a:xfrm>
            <a:off x="2608075" y="112000"/>
            <a:ext cx="4419075" cy="490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0" name="Google Shape;60;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1" name="Google Shape;61;p2"/>
          <p:cNvPicPr preferRelativeResize="0"/>
          <p:nvPr/>
        </p:nvPicPr>
        <p:blipFill rotWithShape="1">
          <a:blip r:embed="rId3">
            <a:alphaModFix/>
          </a:blip>
          <a:srcRect b="0" l="0" r="0" t="0"/>
          <a:stretch/>
        </p:blipFill>
        <p:spPr>
          <a:xfrm>
            <a:off x="0" y="233099"/>
            <a:ext cx="9144000" cy="3305703"/>
          </a:xfrm>
          <a:prstGeom prst="rect">
            <a:avLst/>
          </a:prstGeom>
          <a:noFill/>
          <a:ln>
            <a:noFill/>
          </a:ln>
        </p:spPr>
      </p:pic>
      <p:sp>
        <p:nvSpPr>
          <p:cNvPr id="62" name="Google Shape;62;p2"/>
          <p:cNvSpPr txBox="1"/>
          <p:nvPr/>
        </p:nvSpPr>
        <p:spPr>
          <a:xfrm>
            <a:off x="98125" y="3680350"/>
            <a:ext cx="88293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Book : </a:t>
            </a:r>
            <a:endParaRPr b="1" i="0" sz="10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David Hanes</a:t>
            </a:r>
            <a:r>
              <a:rPr b="0" i="0" lang="en" sz="1600" u="none" cap="none" strike="noStrike">
                <a:solidFill>
                  <a:schemeClr val="dk1"/>
                </a:solidFill>
                <a:highlight>
                  <a:srgbClr val="FFFFFF"/>
                </a:highlight>
                <a:latin typeface="Times New Roman"/>
                <a:ea typeface="Times New Roman"/>
                <a:cs typeface="Times New Roman"/>
                <a:sym typeface="Times New Roman"/>
              </a:rPr>
              <a:t>, </a:t>
            </a:r>
            <a:r>
              <a:rPr b="0" i="0" lang="en" sz="1600" u="none" cap="none" strike="noStrike">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Gonzalo Salgueiro</a:t>
            </a:r>
            <a:r>
              <a:rPr b="0" i="0" lang="en" sz="1600" u="none" cap="none" strike="noStrike">
                <a:solidFill>
                  <a:schemeClr val="dk1"/>
                </a:solidFill>
                <a:highlight>
                  <a:srgbClr val="FFFFFF"/>
                </a:highlight>
                <a:latin typeface="Times New Roman"/>
                <a:ea typeface="Times New Roman"/>
                <a:cs typeface="Times New Roman"/>
                <a:sym typeface="Times New Roman"/>
              </a:rPr>
              <a:t>, </a:t>
            </a:r>
            <a:r>
              <a:rPr b="0" i="0" lang="en" sz="1600" u="none" cap="none" strike="noStrike">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Patrick Grossetete</a:t>
            </a:r>
            <a:r>
              <a:rPr b="0" i="0" lang="en" sz="1600" u="none" cap="none" strike="noStrike">
                <a:solidFill>
                  <a:schemeClr val="dk1"/>
                </a:solidFill>
                <a:highlight>
                  <a:srgbClr val="FFFFFF"/>
                </a:highlight>
                <a:latin typeface="Times New Roman"/>
                <a:ea typeface="Times New Roman"/>
                <a:cs typeface="Times New Roman"/>
                <a:sym typeface="Times New Roman"/>
              </a:rPr>
              <a:t>, </a:t>
            </a:r>
            <a:r>
              <a:rPr b="0" i="0" lang="en" sz="1600" u="none" cap="none" strike="noStrike">
                <a:solidFill>
                  <a:schemeClr val="dk1"/>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Robert Barton</a:t>
            </a:r>
            <a:r>
              <a:rPr b="0" i="0" lang="en" sz="1600" u="none" cap="none" strike="noStrike">
                <a:solidFill>
                  <a:schemeClr val="dk1"/>
                </a:solidFill>
                <a:highlight>
                  <a:srgbClr val="FFFFFF"/>
                </a:highlight>
                <a:latin typeface="Times New Roman"/>
                <a:ea typeface="Times New Roman"/>
                <a:cs typeface="Times New Roman"/>
                <a:sym typeface="Times New Roman"/>
              </a:rPr>
              <a:t>, </a:t>
            </a:r>
            <a:r>
              <a:rPr b="0" i="0" lang="en" sz="1600" u="none" cap="none" strike="noStrike">
                <a:solidFill>
                  <a:schemeClr val="dk1"/>
                </a:solidFill>
                <a:highlight>
                  <a:srgbClr val="FFFFFF"/>
                </a:highlight>
                <a:uFill>
                  <a:noFill/>
                </a:uFill>
                <a:latin typeface="Times New Roman"/>
                <a:ea typeface="Times New Roman"/>
                <a:cs typeface="Times New Roman"/>
                <a:sym typeface="Times New Roman"/>
                <a:hlinkClick r:id="rId8">
                  <a:extLst>
                    <a:ext uri="{A12FA001-AC4F-418D-AE19-62706E023703}">
                      <ahyp:hlinkClr val="tx"/>
                    </a:ext>
                  </a:extLst>
                </a:hlinkClick>
              </a:rPr>
              <a:t>Jerome Henry</a:t>
            </a:r>
            <a:r>
              <a:rPr b="0" i="0" lang="en" sz="1600" u="none" cap="none" strike="noStrike">
                <a:solidFill>
                  <a:schemeClr val="dk1"/>
                </a:solidFill>
                <a:highlight>
                  <a:srgbClr val="FFFFFF"/>
                </a:highlight>
                <a:latin typeface="Times New Roman"/>
                <a:ea typeface="Times New Roman"/>
                <a:cs typeface="Times New Roman"/>
                <a:sym typeface="Times New Roman"/>
              </a:rPr>
              <a:t>, IoT Fundamentals Networking Technologies, Protocols, and Use Cases for the Internet of Things CISCO.</a:t>
            </a:r>
            <a:r>
              <a:rPr b="0" i="0" lang="en" sz="1600" u="none" cap="none" strike="noStrike">
                <a:solidFill>
                  <a:schemeClr val="dk1"/>
                </a:solidFill>
                <a:latin typeface="Times New Roman"/>
                <a:ea typeface="Times New Roman"/>
                <a:cs typeface="Times New Roman"/>
                <a:sym typeface="Times New Roman"/>
              </a:rPr>
              <a:t>   (Ch 2)  </a:t>
            </a:r>
            <a:r>
              <a:rPr b="1" i="0" lang="en" sz="1300" u="none" cap="none" strike="noStrike">
                <a:solidFill>
                  <a:schemeClr val="dk1"/>
                </a:solidFill>
                <a:latin typeface="Times New Roman"/>
                <a:ea typeface="Times New Roman"/>
                <a:cs typeface="Times New Roman"/>
                <a:sym typeface="Times New Roman"/>
              </a:rPr>
              <a:t>    </a:t>
            </a:r>
            <a:endParaRPr b="1" i="0" sz="13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1200"/>
              </a:spcAft>
              <a:buClr>
                <a:srgbClr val="000000"/>
              </a:buClr>
              <a:buSzPts val="1600"/>
              <a:buFont typeface="Arial"/>
              <a:buNone/>
            </a:pPr>
            <a:r>
              <a:rPr b="1" i="0" lang="en" sz="1600" u="none" cap="none" strike="noStrike">
                <a:solidFill>
                  <a:srgbClr val="000000"/>
                </a:solidFill>
                <a:latin typeface="Arial"/>
                <a:ea typeface="Arial"/>
                <a:cs typeface="Arial"/>
                <a:sym typeface="Arial"/>
              </a:rPr>
              <a:t>Blooms level : </a:t>
            </a:r>
            <a:r>
              <a:rPr b="0" i="0" lang="en" sz="1600" u="none" cap="none" strike="noStrike">
                <a:solidFill>
                  <a:schemeClr val="dk1"/>
                </a:solidFill>
                <a:latin typeface="Times New Roman"/>
                <a:ea typeface="Times New Roman"/>
                <a:cs typeface="Times New Roman"/>
                <a:sym typeface="Times New Roman"/>
              </a:rPr>
              <a:t>L1,L2,L3,L4</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0"/>
          <p:cNvPicPr preferRelativeResize="0"/>
          <p:nvPr/>
        </p:nvPicPr>
        <p:blipFill rotWithShape="1">
          <a:blip r:embed="rId3">
            <a:alphaModFix/>
          </a:blip>
          <a:srcRect b="0" l="0" r="0" t="0"/>
          <a:stretch/>
        </p:blipFill>
        <p:spPr>
          <a:xfrm>
            <a:off x="176550" y="164475"/>
            <a:ext cx="8794500" cy="481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1"/>
          <p:cNvPicPr preferRelativeResize="0"/>
          <p:nvPr/>
        </p:nvPicPr>
        <p:blipFill rotWithShape="1">
          <a:blip r:embed="rId3">
            <a:alphaModFix/>
          </a:blip>
          <a:srcRect b="0" l="0" r="0" t="0"/>
          <a:stretch/>
        </p:blipFill>
        <p:spPr>
          <a:xfrm>
            <a:off x="429100" y="152400"/>
            <a:ext cx="8478353"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b="0" l="0" r="0" t="0"/>
          <a:stretch/>
        </p:blipFill>
        <p:spPr>
          <a:xfrm>
            <a:off x="4331825" y="151100"/>
            <a:ext cx="4760900" cy="4351599"/>
          </a:xfrm>
          <a:prstGeom prst="rect">
            <a:avLst/>
          </a:prstGeom>
          <a:noFill/>
          <a:ln>
            <a:noFill/>
          </a:ln>
        </p:spPr>
      </p:pic>
      <p:pic>
        <p:nvPicPr>
          <p:cNvPr id="191" name="Google Shape;191;p22"/>
          <p:cNvPicPr preferRelativeResize="0"/>
          <p:nvPr/>
        </p:nvPicPr>
        <p:blipFill rotWithShape="1">
          <a:blip r:embed="rId4">
            <a:alphaModFix/>
          </a:blip>
          <a:srcRect b="0" l="0" r="0" t="0"/>
          <a:stretch/>
        </p:blipFill>
        <p:spPr>
          <a:xfrm>
            <a:off x="152400" y="255900"/>
            <a:ext cx="4119600" cy="3362325"/>
          </a:xfrm>
          <a:prstGeom prst="rect">
            <a:avLst/>
          </a:prstGeom>
          <a:noFill/>
          <a:ln>
            <a:noFill/>
          </a:ln>
        </p:spPr>
      </p:pic>
      <p:sp>
        <p:nvSpPr>
          <p:cNvPr id="192" name="Google Shape;192;p22"/>
          <p:cNvSpPr txBox="1"/>
          <p:nvPr/>
        </p:nvSpPr>
        <p:spPr>
          <a:xfrm>
            <a:off x="7100100" y="324650"/>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2</a:t>
            </a:r>
            <a:endParaRPr b="0" i="0" sz="1400" u="none" cap="none" strike="noStrike">
              <a:solidFill>
                <a:srgbClr val="000000"/>
              </a:solidFill>
              <a:latin typeface="Arial"/>
              <a:ea typeface="Arial"/>
              <a:cs typeface="Arial"/>
              <a:sym typeface="Arial"/>
            </a:endParaRPr>
          </a:p>
        </p:txBody>
      </p:sp>
      <p:sp>
        <p:nvSpPr>
          <p:cNvPr id="193" name="Google Shape;193;p22"/>
          <p:cNvSpPr txBox="1"/>
          <p:nvPr/>
        </p:nvSpPr>
        <p:spPr>
          <a:xfrm>
            <a:off x="333225" y="3938800"/>
            <a:ext cx="4630800" cy="9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333333"/>
                </a:solidFill>
                <a:highlight>
                  <a:srgbClr val="FFFFFF"/>
                </a:highlight>
                <a:latin typeface="Arial"/>
                <a:ea typeface="Arial"/>
                <a:cs typeface="Arial"/>
                <a:sym typeface="Arial"/>
              </a:rPr>
              <a:t>Example: Consider an IOT device that monitors the lights in a house. </a:t>
            </a:r>
            <a:endParaRPr b="1" i="0" sz="105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333333"/>
                </a:solidFill>
                <a:highlight>
                  <a:srgbClr val="FFFFFF"/>
                </a:highlight>
                <a:latin typeface="Arial"/>
                <a:ea typeface="Arial"/>
                <a:cs typeface="Arial"/>
                <a:sym typeface="Arial"/>
              </a:rPr>
              <a:t>The lights are controlled through switches. </a:t>
            </a:r>
            <a:endParaRPr b="1" i="0" sz="105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333333"/>
                </a:solidFill>
                <a:highlight>
                  <a:srgbClr val="FFFFFF"/>
                </a:highlight>
                <a:latin typeface="Arial"/>
                <a:ea typeface="Arial"/>
                <a:cs typeface="Arial"/>
                <a:sym typeface="Arial"/>
              </a:rPr>
              <a:t>Status of each light is maintained in a local database.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3"/>
          <p:cNvPicPr preferRelativeResize="0"/>
          <p:nvPr/>
        </p:nvPicPr>
        <p:blipFill rotWithShape="1">
          <a:blip r:embed="rId3">
            <a:alphaModFix/>
          </a:blip>
          <a:srcRect b="0" l="0" r="0" t="0"/>
          <a:stretch/>
        </p:blipFill>
        <p:spPr>
          <a:xfrm>
            <a:off x="59125" y="204650"/>
            <a:ext cx="3617350" cy="3362325"/>
          </a:xfrm>
          <a:prstGeom prst="rect">
            <a:avLst/>
          </a:prstGeom>
          <a:noFill/>
          <a:ln>
            <a:noFill/>
          </a:ln>
        </p:spPr>
      </p:pic>
      <p:pic>
        <p:nvPicPr>
          <p:cNvPr id="199" name="Google Shape;199;p23"/>
          <p:cNvPicPr preferRelativeResize="0"/>
          <p:nvPr/>
        </p:nvPicPr>
        <p:blipFill rotWithShape="1">
          <a:blip r:embed="rId4">
            <a:alphaModFix/>
          </a:blip>
          <a:srcRect b="0" l="0" r="0" t="0"/>
          <a:stretch/>
        </p:blipFill>
        <p:spPr>
          <a:xfrm>
            <a:off x="3930675" y="204650"/>
            <a:ext cx="5069450" cy="4126750"/>
          </a:xfrm>
          <a:prstGeom prst="rect">
            <a:avLst/>
          </a:prstGeom>
          <a:noFill/>
          <a:ln>
            <a:noFill/>
          </a:ln>
        </p:spPr>
      </p:pic>
      <p:sp>
        <p:nvSpPr>
          <p:cNvPr id="200" name="Google Shape;200;p23"/>
          <p:cNvSpPr/>
          <p:nvPr/>
        </p:nvSpPr>
        <p:spPr>
          <a:xfrm>
            <a:off x="3760075" y="3101475"/>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1" name="Google Shape;201;p23"/>
          <p:cNvCxnSpPr/>
          <p:nvPr/>
        </p:nvCxnSpPr>
        <p:spPr>
          <a:xfrm>
            <a:off x="4161700" y="4246375"/>
            <a:ext cx="1990800" cy="0"/>
          </a:xfrm>
          <a:prstGeom prst="straightConnector1">
            <a:avLst/>
          </a:prstGeom>
          <a:noFill/>
          <a:ln cap="flat" cmpd="sng" w="19050">
            <a:solidFill>
              <a:srgbClr val="FF0000"/>
            </a:solidFill>
            <a:prstDash val="solid"/>
            <a:round/>
            <a:headEnd len="sm" w="sm" type="none"/>
            <a:tailEnd len="sm" w="sm" type="none"/>
          </a:ln>
        </p:spPr>
      </p:cxnSp>
      <p:sp>
        <p:nvSpPr>
          <p:cNvPr id="202" name="Google Shape;202;p23"/>
          <p:cNvSpPr txBox="1"/>
          <p:nvPr/>
        </p:nvSpPr>
        <p:spPr>
          <a:xfrm>
            <a:off x="6613050" y="308275"/>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2, 3 (may or may not) and 4</a:t>
            </a:r>
            <a:endParaRPr b="0" i="0" sz="1400" u="none" cap="none" strike="noStrike">
              <a:solidFill>
                <a:srgbClr val="000000"/>
              </a:solidFill>
              <a:latin typeface="Arial"/>
              <a:ea typeface="Arial"/>
              <a:cs typeface="Arial"/>
              <a:sym typeface="Arial"/>
            </a:endParaRPr>
          </a:p>
        </p:txBody>
      </p:sp>
      <p:sp>
        <p:nvSpPr>
          <p:cNvPr id="203" name="Google Shape;203;p23"/>
          <p:cNvSpPr txBox="1"/>
          <p:nvPr/>
        </p:nvSpPr>
        <p:spPr>
          <a:xfrm>
            <a:off x="137575" y="3719700"/>
            <a:ext cx="4162200" cy="124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1" i="0" lang="en" sz="1150" u="none" cap="none" strike="noStrike">
                <a:solidFill>
                  <a:srgbClr val="FF0000"/>
                </a:solidFill>
                <a:highlight>
                  <a:srgbClr val="FFFFFF"/>
                </a:highlight>
                <a:latin typeface="Arial"/>
                <a:ea typeface="Arial"/>
                <a:cs typeface="Arial"/>
                <a:sym typeface="Arial"/>
              </a:rPr>
              <a:t>Ex: A single node monitors the soil moisture in the field. </a:t>
            </a:r>
            <a:endParaRPr b="1" i="0" sz="11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1" i="0" sz="11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1" i="0" lang="en" sz="1150" u="none" cap="none" strike="noStrike">
                <a:solidFill>
                  <a:srgbClr val="FF0000"/>
                </a:solidFill>
                <a:highlight>
                  <a:srgbClr val="FFFFFF"/>
                </a:highlight>
                <a:latin typeface="Arial"/>
                <a:ea typeface="Arial"/>
                <a:cs typeface="Arial"/>
                <a:sym typeface="Arial"/>
              </a:rPr>
              <a:t>This is sent to the database on cloud using REST APIs. </a:t>
            </a:r>
            <a:endParaRPr b="1" i="0" sz="11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1" i="0" sz="11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1" i="0" lang="en" sz="1150" u="none" cap="none" strike="noStrike">
                <a:solidFill>
                  <a:srgbClr val="FF0000"/>
                </a:solidFill>
                <a:highlight>
                  <a:srgbClr val="FFFFFF"/>
                </a:highlight>
                <a:latin typeface="Arial"/>
                <a:ea typeface="Arial"/>
                <a:cs typeface="Arial"/>
                <a:sym typeface="Arial"/>
              </a:rPr>
              <a:t>Controller service continuously monitors moisture levels. </a:t>
            </a:r>
            <a:endParaRPr b="1" i="0" sz="1500" u="none" cap="none" strike="noStrike">
              <a:solidFill>
                <a:srgbClr val="FF0000"/>
              </a:solidFill>
              <a:latin typeface="Arial"/>
              <a:ea typeface="Arial"/>
              <a:cs typeface="Arial"/>
              <a:sym typeface="Arial"/>
            </a:endParaRPr>
          </a:p>
        </p:txBody>
      </p:sp>
      <p:sp>
        <p:nvSpPr>
          <p:cNvPr id="204" name="Google Shape;204;p23"/>
          <p:cNvSpPr txBox="1"/>
          <p:nvPr/>
        </p:nvSpPr>
        <p:spPr>
          <a:xfrm>
            <a:off x="6822475" y="4337550"/>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has processing capability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rotWithShape="1">
          <a:blip r:embed="rId3">
            <a:alphaModFix/>
          </a:blip>
          <a:srcRect b="0" l="0" r="0" t="0"/>
          <a:stretch/>
        </p:blipFill>
        <p:spPr>
          <a:xfrm>
            <a:off x="76875" y="308575"/>
            <a:ext cx="3617350" cy="3362325"/>
          </a:xfrm>
          <a:prstGeom prst="rect">
            <a:avLst/>
          </a:prstGeom>
          <a:noFill/>
          <a:ln>
            <a:noFill/>
          </a:ln>
        </p:spPr>
      </p:pic>
      <p:pic>
        <p:nvPicPr>
          <p:cNvPr id="210" name="Google Shape;210;p24"/>
          <p:cNvPicPr preferRelativeResize="0"/>
          <p:nvPr/>
        </p:nvPicPr>
        <p:blipFill rotWithShape="1">
          <a:blip r:embed="rId4">
            <a:alphaModFix/>
          </a:blip>
          <a:srcRect b="0" l="0" r="0" t="0"/>
          <a:stretch/>
        </p:blipFill>
        <p:spPr>
          <a:xfrm>
            <a:off x="3913150" y="253575"/>
            <a:ext cx="5018626" cy="4095350"/>
          </a:xfrm>
          <a:prstGeom prst="rect">
            <a:avLst/>
          </a:prstGeom>
          <a:noFill/>
          <a:ln>
            <a:noFill/>
          </a:ln>
        </p:spPr>
      </p:pic>
      <p:sp>
        <p:nvSpPr>
          <p:cNvPr id="211" name="Google Shape;211;p24"/>
          <p:cNvSpPr/>
          <p:nvPr/>
        </p:nvSpPr>
        <p:spPr>
          <a:xfrm>
            <a:off x="3745075" y="2734100"/>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 name="Google Shape;212;p24"/>
          <p:cNvCxnSpPr/>
          <p:nvPr/>
        </p:nvCxnSpPr>
        <p:spPr>
          <a:xfrm>
            <a:off x="4044175" y="3823300"/>
            <a:ext cx="1990800" cy="0"/>
          </a:xfrm>
          <a:prstGeom prst="straightConnector1">
            <a:avLst/>
          </a:prstGeom>
          <a:noFill/>
          <a:ln cap="flat" cmpd="sng" w="19050">
            <a:solidFill>
              <a:srgbClr val="FF0000"/>
            </a:solidFill>
            <a:prstDash val="solid"/>
            <a:round/>
            <a:headEnd len="sm" w="sm" type="none"/>
            <a:tailEnd len="sm" w="sm" type="none"/>
          </a:ln>
        </p:spPr>
      </p:cxnSp>
      <p:sp>
        <p:nvSpPr>
          <p:cNvPr id="213" name="Google Shape;213;p24"/>
          <p:cNvSpPr txBox="1"/>
          <p:nvPr/>
        </p:nvSpPr>
        <p:spPr>
          <a:xfrm>
            <a:off x="7236750" y="460975"/>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to 6</a:t>
            </a:r>
            <a:endParaRPr b="0" i="0" sz="1400" u="none" cap="none" strike="noStrike">
              <a:solidFill>
                <a:srgbClr val="000000"/>
              </a:solidFill>
              <a:latin typeface="Arial"/>
              <a:ea typeface="Arial"/>
              <a:cs typeface="Arial"/>
              <a:sym typeface="Arial"/>
            </a:endParaRPr>
          </a:p>
        </p:txBody>
      </p:sp>
      <p:sp>
        <p:nvSpPr>
          <p:cNvPr id="214" name="Google Shape;214;p24"/>
          <p:cNvSpPr txBox="1"/>
          <p:nvPr/>
        </p:nvSpPr>
        <p:spPr>
          <a:xfrm>
            <a:off x="76875" y="4185575"/>
            <a:ext cx="65607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50"/>
              <a:buFont typeface="Arial"/>
              <a:buNone/>
            </a:pPr>
            <a:r>
              <a:rPr b="1" i="0" lang="en" sz="1450" u="none" cap="none" strike="noStrike">
                <a:solidFill>
                  <a:srgbClr val="333333"/>
                </a:solidFill>
                <a:highlight>
                  <a:srgbClr val="FFFFFF"/>
                </a:highlight>
                <a:latin typeface="Arial"/>
                <a:ea typeface="Arial"/>
                <a:cs typeface="Arial"/>
                <a:sym typeface="Arial"/>
              </a:rPr>
              <a:t>Example: </a:t>
            </a:r>
            <a:r>
              <a:rPr b="0" i="0" lang="en" sz="1450" u="none" cap="none" strike="noStrike">
                <a:solidFill>
                  <a:srgbClr val="333333"/>
                </a:solidFill>
                <a:highlight>
                  <a:srgbClr val="FFFFFF"/>
                </a:highlight>
                <a:latin typeface="Arial"/>
                <a:ea typeface="Arial"/>
                <a:cs typeface="Arial"/>
                <a:sym typeface="Arial"/>
              </a:rPr>
              <a:t>A node is monitoring a package using devices like accelerometer and gyroscope. </a:t>
            </a:r>
            <a:r>
              <a:rPr b="0" i="0" lang="en" sz="1450" u="none" cap="none" strike="noStrike">
                <a:solidFill>
                  <a:srgbClr val="FF0000"/>
                </a:solidFill>
                <a:highlight>
                  <a:srgbClr val="FFFFFF"/>
                </a:highlight>
                <a:latin typeface="Arial"/>
                <a:ea typeface="Arial"/>
                <a:cs typeface="Arial"/>
                <a:sym typeface="Arial"/>
              </a:rPr>
              <a:t>Needed to monitor the activity for a longer duration</a:t>
            </a:r>
            <a:endParaRPr b="0" i="0" sz="1800" u="none" cap="none" strike="noStrike">
              <a:solidFill>
                <a:srgbClr val="FF0000"/>
              </a:solidFill>
              <a:latin typeface="Arial"/>
              <a:ea typeface="Arial"/>
              <a:cs typeface="Arial"/>
              <a:sym typeface="Arial"/>
            </a:endParaRPr>
          </a:p>
        </p:txBody>
      </p:sp>
      <p:sp>
        <p:nvSpPr>
          <p:cNvPr id="215" name="Google Shape;215;p24"/>
          <p:cNvSpPr txBox="1"/>
          <p:nvPr/>
        </p:nvSpPr>
        <p:spPr>
          <a:xfrm>
            <a:off x="6822475" y="4337550"/>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Analysis/Processing capability shifted to Cloud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5"/>
          <p:cNvPicPr preferRelativeResize="0"/>
          <p:nvPr/>
        </p:nvPicPr>
        <p:blipFill rotWithShape="1">
          <a:blip r:embed="rId3">
            <a:alphaModFix/>
          </a:blip>
          <a:srcRect b="0" l="0" r="0" t="0"/>
          <a:stretch/>
        </p:blipFill>
        <p:spPr>
          <a:xfrm>
            <a:off x="111075" y="0"/>
            <a:ext cx="3383425" cy="3248423"/>
          </a:xfrm>
          <a:prstGeom prst="rect">
            <a:avLst/>
          </a:prstGeom>
          <a:noFill/>
          <a:ln>
            <a:noFill/>
          </a:ln>
        </p:spPr>
      </p:pic>
      <p:pic>
        <p:nvPicPr>
          <p:cNvPr id="221" name="Google Shape;221;p25"/>
          <p:cNvPicPr preferRelativeResize="0"/>
          <p:nvPr/>
        </p:nvPicPr>
        <p:blipFill rotWithShape="1">
          <a:blip r:embed="rId4">
            <a:alphaModFix/>
          </a:blip>
          <a:srcRect b="0" l="0" r="0" t="0"/>
          <a:stretch/>
        </p:blipFill>
        <p:spPr>
          <a:xfrm>
            <a:off x="3905050" y="82675"/>
            <a:ext cx="5069450" cy="3873226"/>
          </a:xfrm>
          <a:prstGeom prst="rect">
            <a:avLst/>
          </a:prstGeom>
          <a:noFill/>
          <a:ln>
            <a:noFill/>
          </a:ln>
        </p:spPr>
      </p:pic>
      <p:sp>
        <p:nvSpPr>
          <p:cNvPr id="222" name="Google Shape;222;p25"/>
          <p:cNvSpPr txBox="1"/>
          <p:nvPr/>
        </p:nvSpPr>
        <p:spPr>
          <a:xfrm>
            <a:off x="6843800" y="239225"/>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to 6</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3854050" y="2571750"/>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txBox="1"/>
          <p:nvPr/>
        </p:nvSpPr>
        <p:spPr>
          <a:xfrm>
            <a:off x="3494500" y="4024325"/>
            <a:ext cx="5605500" cy="892800"/>
          </a:xfrm>
          <a:prstGeom prst="rect">
            <a:avLst/>
          </a:prstGeom>
          <a:noFill/>
          <a:ln>
            <a:noFill/>
          </a:ln>
        </p:spPr>
        <p:txBody>
          <a:bodyPr anchorCtr="0" anchor="t" bIns="91425" lIns="91425" spcFirstLastPara="1" rIns="91425" wrap="square" tIns="91425">
            <a:spAutoFit/>
          </a:bodyPr>
          <a:lstStyle/>
          <a:p>
            <a:pPr indent="-301625" lvl="0" marL="457200" marR="0" rtl="0" algn="l">
              <a:lnSpc>
                <a:spcPct val="100000"/>
              </a:lnSpc>
              <a:spcBef>
                <a:spcPts val="0"/>
              </a:spcBef>
              <a:spcAft>
                <a:spcPts val="0"/>
              </a:spcAft>
              <a:buClr>
                <a:srgbClr val="333333"/>
              </a:buClr>
              <a:buSzPts val="1150"/>
              <a:buFont typeface="Arial"/>
              <a:buChar char="●"/>
            </a:pPr>
            <a:r>
              <a:rPr b="1" i="0" lang="en" sz="1150" u="none" cap="none" strike="noStrike">
                <a:solidFill>
                  <a:srgbClr val="333333"/>
                </a:solidFill>
                <a:highlight>
                  <a:srgbClr val="FFFFFF"/>
                </a:highlight>
                <a:latin typeface="Arial"/>
                <a:ea typeface="Arial"/>
                <a:cs typeface="Arial"/>
                <a:sym typeface="Arial"/>
              </a:rPr>
              <a:t>IOT level 4 - </a:t>
            </a:r>
            <a:r>
              <a:rPr b="0" i="0" lang="en" sz="1150" u="none" cap="none" strike="noStrike">
                <a:solidFill>
                  <a:srgbClr val="333333"/>
                </a:solidFill>
                <a:highlight>
                  <a:srgbClr val="FFFFFF"/>
                </a:highlight>
                <a:latin typeface="Arial"/>
                <a:ea typeface="Arial"/>
                <a:cs typeface="Arial"/>
                <a:sym typeface="Arial"/>
              </a:rPr>
              <a:t>Multiple nodes collect information and store in the cloud. </a:t>
            </a:r>
            <a:endParaRPr b="0" i="0" sz="1150" u="none" cap="none" strike="noStrike">
              <a:solidFill>
                <a:srgbClr val="333333"/>
              </a:solidFill>
              <a:highlight>
                <a:srgbClr val="FFFFFF"/>
              </a:highlight>
              <a:latin typeface="Arial"/>
              <a:ea typeface="Arial"/>
              <a:cs typeface="Arial"/>
              <a:sym typeface="Arial"/>
            </a:endParaRPr>
          </a:p>
          <a:p>
            <a:pPr indent="-301625" lvl="0" marL="457200" marR="0" rtl="0" algn="l">
              <a:lnSpc>
                <a:spcPct val="100000"/>
              </a:lnSpc>
              <a:spcBef>
                <a:spcPts val="0"/>
              </a:spcBef>
              <a:spcAft>
                <a:spcPts val="0"/>
              </a:spcAft>
              <a:buClr>
                <a:srgbClr val="333333"/>
              </a:buClr>
              <a:buSzPts val="1150"/>
              <a:buFont typeface="Arial"/>
              <a:buChar char="●"/>
            </a:pPr>
            <a:r>
              <a:rPr b="0" i="0" lang="en" sz="1150" u="none" cap="none" strike="noStrike">
                <a:solidFill>
                  <a:srgbClr val="333333"/>
                </a:solidFill>
                <a:highlight>
                  <a:srgbClr val="FFFFFF"/>
                </a:highlight>
                <a:latin typeface="Arial"/>
                <a:ea typeface="Arial"/>
                <a:cs typeface="Arial"/>
                <a:sym typeface="Arial"/>
              </a:rPr>
              <a:t>A cloud based application controls the system. </a:t>
            </a:r>
            <a:endParaRPr b="0" i="0" sz="1150" u="none" cap="none" strike="noStrike">
              <a:solidFill>
                <a:srgbClr val="333333"/>
              </a:solidFill>
              <a:highlight>
                <a:srgbClr val="FFFFFF"/>
              </a:highlight>
              <a:latin typeface="Arial"/>
              <a:ea typeface="Arial"/>
              <a:cs typeface="Arial"/>
              <a:sym typeface="Arial"/>
            </a:endParaRPr>
          </a:p>
          <a:p>
            <a:pPr indent="-301625" lvl="0" marL="457200" marR="0" rtl="0" algn="l">
              <a:lnSpc>
                <a:spcPct val="100000"/>
              </a:lnSpc>
              <a:spcBef>
                <a:spcPts val="0"/>
              </a:spcBef>
              <a:spcAft>
                <a:spcPts val="0"/>
              </a:spcAft>
              <a:buClr>
                <a:srgbClr val="333333"/>
              </a:buClr>
              <a:buSzPts val="1150"/>
              <a:buFont typeface="Arial"/>
              <a:buChar char="●"/>
            </a:pPr>
            <a:r>
              <a:rPr b="0" i="0" lang="en" sz="1150" u="sng" cap="none" strike="noStrike">
                <a:solidFill>
                  <a:srgbClr val="333333"/>
                </a:solidFill>
                <a:highlight>
                  <a:srgbClr val="FFFFFF"/>
                </a:highlight>
                <a:latin typeface="Arial"/>
                <a:ea typeface="Arial"/>
                <a:cs typeface="Arial"/>
                <a:sym typeface="Arial"/>
              </a:rPr>
              <a:t>Local and remote observer nodes are present that </a:t>
            </a:r>
            <a:r>
              <a:rPr b="0" i="0" lang="en" sz="1150" u="sng" cap="none" strike="noStrike">
                <a:solidFill>
                  <a:srgbClr val="FF0000"/>
                </a:solidFill>
                <a:highlight>
                  <a:srgbClr val="FFFFFF"/>
                </a:highlight>
                <a:latin typeface="Arial"/>
                <a:ea typeface="Arial"/>
                <a:cs typeface="Arial"/>
                <a:sym typeface="Arial"/>
              </a:rPr>
              <a:t>subscribe to and receive information collected in cloud from various devices. </a:t>
            </a:r>
            <a:endParaRPr b="0" i="0" sz="1500" u="sng" cap="none" strike="noStrike">
              <a:solidFill>
                <a:srgbClr val="FF0000"/>
              </a:solidFill>
              <a:latin typeface="Arial"/>
              <a:ea typeface="Arial"/>
              <a:cs typeface="Arial"/>
              <a:sym typeface="Arial"/>
            </a:endParaRPr>
          </a:p>
        </p:txBody>
      </p:sp>
      <p:sp>
        <p:nvSpPr>
          <p:cNvPr id="225" name="Google Shape;225;p25"/>
          <p:cNvSpPr txBox="1"/>
          <p:nvPr/>
        </p:nvSpPr>
        <p:spPr>
          <a:xfrm>
            <a:off x="86050" y="3331100"/>
            <a:ext cx="3768000" cy="168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b="1" i="0" lang="en" sz="1150" u="none" cap="none" strike="noStrike">
                <a:solidFill>
                  <a:srgbClr val="333333"/>
                </a:solidFill>
                <a:highlight>
                  <a:srgbClr val="FFFFFF"/>
                </a:highlight>
                <a:latin typeface="Arial"/>
                <a:ea typeface="Arial"/>
                <a:cs typeface="Arial"/>
                <a:sym typeface="Arial"/>
              </a:rPr>
              <a:t>Example: </a:t>
            </a:r>
            <a:r>
              <a:rPr b="0" i="0" lang="en" sz="1150" u="none" cap="none" strike="noStrike">
                <a:solidFill>
                  <a:srgbClr val="FF0000"/>
                </a:solidFill>
                <a:highlight>
                  <a:srgbClr val="FFFFFF"/>
                </a:highlight>
                <a:latin typeface="Arial"/>
                <a:ea typeface="Arial"/>
                <a:cs typeface="Arial"/>
                <a:sym typeface="Arial"/>
              </a:rPr>
              <a:t>Noise monitoring of a area requires various nodes functioning independent of each other. </a:t>
            </a:r>
            <a:endParaRPr b="0" i="0" sz="1150" u="none" cap="none" strike="noStrike">
              <a:solidFill>
                <a:srgbClr val="FF0000"/>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Each has its </a:t>
            </a:r>
            <a:r>
              <a:rPr b="0" i="0" lang="en" sz="1150" u="none" cap="none" strike="noStrike">
                <a:solidFill>
                  <a:srgbClr val="FF0000"/>
                </a:solidFill>
                <a:highlight>
                  <a:srgbClr val="FFFFFF"/>
                </a:highlight>
                <a:latin typeface="Arial"/>
                <a:ea typeface="Arial"/>
                <a:cs typeface="Arial"/>
                <a:sym typeface="Arial"/>
              </a:rPr>
              <a:t>own controller service. </a:t>
            </a:r>
            <a:endParaRPr b="0" i="0" sz="1150" u="none" cap="none" strike="noStrike">
              <a:solidFill>
                <a:srgbClr val="FF0000"/>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Data is </a:t>
            </a:r>
            <a:r>
              <a:rPr b="0" i="0" lang="en" sz="1150" u="none" cap="none" strike="noStrike">
                <a:solidFill>
                  <a:srgbClr val="FF0000"/>
                </a:solidFill>
                <a:highlight>
                  <a:srgbClr val="FFFFFF"/>
                </a:highlight>
                <a:latin typeface="Arial"/>
                <a:ea typeface="Arial"/>
                <a:cs typeface="Arial"/>
                <a:sym typeface="Arial"/>
              </a:rPr>
              <a:t>stored in cloud database</a:t>
            </a:r>
            <a:r>
              <a:rPr b="0" i="0" lang="en" sz="1150" u="none" cap="none" strike="noStrike">
                <a:solidFill>
                  <a:srgbClr val="333333"/>
                </a:solidFill>
                <a:highlight>
                  <a:srgbClr val="FFFFFF"/>
                </a:highlight>
                <a:latin typeface="Arial"/>
                <a:ea typeface="Arial"/>
                <a:cs typeface="Arial"/>
                <a:sym typeface="Arial"/>
              </a:rPr>
              <a:t>. </a:t>
            </a:r>
            <a:endParaRPr b="0" i="0" sz="11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800"/>
              </a:spcBef>
              <a:spcAft>
                <a:spcPts val="80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Analysis is done on the cloud and the entire IOT system is monitored on the cloud using an application.</a:t>
            </a:r>
            <a:endParaRPr b="0" i="0" sz="1150" u="none" cap="none" strike="noStrike">
              <a:solidFill>
                <a:srgbClr val="333333"/>
              </a:solidFill>
              <a:highlight>
                <a:srgbClr val="FFFFFF"/>
              </a:highlight>
              <a:latin typeface="Arial"/>
              <a:ea typeface="Arial"/>
              <a:cs typeface="Arial"/>
              <a:sym typeface="Arial"/>
            </a:endParaRPr>
          </a:p>
        </p:txBody>
      </p:sp>
      <p:sp>
        <p:nvSpPr>
          <p:cNvPr id="226" name="Google Shape;226;p25"/>
          <p:cNvSpPr txBox="1"/>
          <p:nvPr/>
        </p:nvSpPr>
        <p:spPr>
          <a:xfrm>
            <a:off x="4279250" y="3460350"/>
            <a:ext cx="22470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Analysis/Processing capability at local level + Topology - one to one </a:t>
            </a:r>
            <a:endParaRPr b="0" i="0" sz="1000" u="none" cap="none" strike="noStrike">
              <a:solidFill>
                <a:srgbClr val="000000"/>
              </a:solidFill>
              <a:latin typeface="Arial"/>
              <a:ea typeface="Arial"/>
              <a:cs typeface="Arial"/>
              <a:sym typeface="Arial"/>
            </a:endParaRPr>
          </a:p>
        </p:txBody>
      </p:sp>
      <p:sp>
        <p:nvSpPr>
          <p:cNvPr id="227" name="Google Shape;227;p25"/>
          <p:cNvSpPr txBox="1"/>
          <p:nvPr/>
        </p:nvSpPr>
        <p:spPr>
          <a:xfrm>
            <a:off x="4572000" y="494525"/>
            <a:ext cx="3978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sng" cap="none" strike="noStrike">
                <a:solidFill>
                  <a:srgbClr val="FF0000"/>
                </a:solidFill>
                <a:highlight>
                  <a:schemeClr val="lt1"/>
                </a:highlight>
                <a:latin typeface="Arial"/>
                <a:ea typeface="Arial"/>
                <a:cs typeface="Arial"/>
                <a:sym typeface="Arial"/>
              </a:rPr>
              <a:t>Observer nodes can process information and use it for applications but do not perform control functions.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nvSpPr>
        <p:spPr>
          <a:xfrm>
            <a:off x="4273025" y="3892950"/>
            <a:ext cx="4751100" cy="10899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15000"/>
              </a:lnSpc>
              <a:spcBef>
                <a:spcPts val="0"/>
              </a:spcBef>
              <a:spcAft>
                <a:spcPts val="0"/>
              </a:spcAft>
              <a:buClr>
                <a:srgbClr val="333333"/>
              </a:buClr>
              <a:buSzPts val="1050"/>
              <a:buFont typeface="Arial"/>
              <a:buChar char="●"/>
            </a:pPr>
            <a:r>
              <a:rPr b="1" i="0" lang="en" sz="1050" u="none" cap="none" strike="noStrike">
                <a:solidFill>
                  <a:srgbClr val="333333"/>
                </a:solidFill>
                <a:highlight>
                  <a:srgbClr val="FFFFFF"/>
                </a:highlight>
                <a:latin typeface="Arial"/>
                <a:ea typeface="Arial"/>
                <a:cs typeface="Arial"/>
                <a:sym typeface="Arial"/>
              </a:rPr>
              <a:t>IOT level 5-</a:t>
            </a:r>
            <a:r>
              <a:rPr b="0" i="0" lang="en" sz="1050" u="none" cap="none" strike="noStrike">
                <a:solidFill>
                  <a:srgbClr val="333333"/>
                </a:solidFill>
                <a:highlight>
                  <a:srgbClr val="FFFFFF"/>
                </a:highlight>
                <a:latin typeface="Arial"/>
                <a:ea typeface="Arial"/>
                <a:cs typeface="Arial"/>
                <a:sym typeface="Arial"/>
              </a:rPr>
              <a:t>Nodes present locally are of two types : end nodes and coordinator nodes. </a:t>
            </a:r>
            <a:endParaRPr b="0" i="0" sz="1050" u="none" cap="none" strike="noStrike">
              <a:solidFill>
                <a:srgbClr val="333333"/>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333333"/>
              </a:buClr>
              <a:buSzPts val="1050"/>
              <a:buFont typeface="Arial"/>
              <a:buChar char="●"/>
            </a:pPr>
            <a:r>
              <a:rPr b="0" i="0" lang="en" sz="1050" u="none" cap="none" strike="noStrike">
                <a:solidFill>
                  <a:srgbClr val="333333"/>
                </a:solidFill>
                <a:highlight>
                  <a:srgbClr val="FFFFFF"/>
                </a:highlight>
                <a:latin typeface="Arial"/>
                <a:ea typeface="Arial"/>
                <a:cs typeface="Arial"/>
                <a:sym typeface="Arial"/>
              </a:rPr>
              <a:t>End nodes collect data and perform sensing or actuation or both. </a:t>
            </a:r>
            <a:endParaRPr b="0" i="0" sz="1050" u="none" cap="none" strike="noStrike">
              <a:solidFill>
                <a:srgbClr val="333333"/>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333333"/>
              </a:buClr>
              <a:buSzPts val="1050"/>
              <a:buFont typeface="Arial"/>
              <a:buChar char="●"/>
            </a:pPr>
            <a:r>
              <a:rPr b="0" i="0" lang="en" sz="1050" u="none" cap="none" strike="noStrike">
                <a:solidFill>
                  <a:srgbClr val="333333"/>
                </a:solidFill>
                <a:highlight>
                  <a:srgbClr val="FFFFFF"/>
                </a:highlight>
                <a:latin typeface="Arial"/>
                <a:ea typeface="Arial"/>
                <a:cs typeface="Arial"/>
                <a:sym typeface="Arial"/>
              </a:rPr>
              <a:t>Coordinator nodes collect data from end nodes and sends it to cloud. </a:t>
            </a:r>
            <a:endParaRPr b="0" i="0" sz="1050" u="none" cap="none" strike="noStrike">
              <a:solidFill>
                <a:srgbClr val="333333"/>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333333"/>
              </a:buClr>
              <a:buSzPts val="1050"/>
              <a:buFont typeface="Arial"/>
              <a:buChar char="●"/>
            </a:pPr>
            <a:r>
              <a:rPr b="0" i="0" lang="en" sz="1050" u="none" cap="none" strike="noStrike">
                <a:solidFill>
                  <a:srgbClr val="333333"/>
                </a:solidFill>
                <a:highlight>
                  <a:srgbClr val="FFFFFF"/>
                </a:highlight>
                <a:latin typeface="Arial"/>
                <a:ea typeface="Arial"/>
                <a:cs typeface="Arial"/>
                <a:sym typeface="Arial"/>
              </a:rPr>
              <a:t>Data is stored and analysed in cloud and application is cloud based.</a:t>
            </a:r>
            <a:endParaRPr b="1" i="0" sz="1050" u="none" cap="none" strike="noStrike">
              <a:solidFill>
                <a:srgbClr val="333333"/>
              </a:solidFill>
              <a:highlight>
                <a:srgbClr val="FFFFFF"/>
              </a:highlight>
              <a:latin typeface="Arial"/>
              <a:ea typeface="Arial"/>
              <a:cs typeface="Arial"/>
              <a:sym typeface="Arial"/>
            </a:endParaRPr>
          </a:p>
        </p:txBody>
      </p:sp>
      <p:sp>
        <p:nvSpPr>
          <p:cNvPr id="233" name="Google Shape;233;p26"/>
          <p:cNvSpPr txBox="1"/>
          <p:nvPr/>
        </p:nvSpPr>
        <p:spPr>
          <a:xfrm>
            <a:off x="0" y="3622650"/>
            <a:ext cx="4374600" cy="148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 sz="1050" u="none" cap="none" strike="noStrike">
                <a:solidFill>
                  <a:srgbClr val="333333"/>
                </a:solidFill>
                <a:highlight>
                  <a:srgbClr val="FFFFFF"/>
                </a:highlight>
                <a:latin typeface="Arial"/>
                <a:ea typeface="Arial"/>
                <a:cs typeface="Arial"/>
                <a:sym typeface="Arial"/>
              </a:rPr>
              <a:t>Example: </a:t>
            </a:r>
            <a:r>
              <a:rPr b="0" i="0" lang="en" sz="1050" u="none" cap="none" strike="noStrike">
                <a:solidFill>
                  <a:srgbClr val="333333"/>
                </a:solidFill>
                <a:highlight>
                  <a:srgbClr val="FFFFFF"/>
                </a:highlight>
                <a:latin typeface="Arial"/>
                <a:ea typeface="Arial"/>
                <a:cs typeface="Arial"/>
                <a:sym typeface="Arial"/>
              </a:rPr>
              <a:t>A monitoring system has various components: end nodes collect </a:t>
            </a:r>
            <a:r>
              <a:rPr b="0" i="0" lang="en" sz="1050" u="none" cap="none" strike="noStrike">
                <a:solidFill>
                  <a:srgbClr val="FF0000"/>
                </a:solidFill>
                <a:highlight>
                  <a:srgbClr val="FFFFFF"/>
                </a:highlight>
                <a:latin typeface="Arial"/>
                <a:ea typeface="Arial"/>
                <a:cs typeface="Arial"/>
                <a:sym typeface="Arial"/>
              </a:rPr>
              <a:t>various data from the environment and send it to coordinator node. </a:t>
            </a:r>
            <a:endParaRPr b="0" i="0" sz="1050" u="none" cap="none" strike="noStrike">
              <a:solidFill>
                <a:srgbClr val="FF0000"/>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050"/>
              <a:buFont typeface="Arial"/>
              <a:buNone/>
            </a:pPr>
            <a:r>
              <a:rPr b="0" i="0" lang="en" sz="1050" u="none" cap="none" strike="noStrike">
                <a:solidFill>
                  <a:srgbClr val="FF0000"/>
                </a:solidFill>
                <a:highlight>
                  <a:srgbClr val="FFFFFF"/>
                </a:highlight>
                <a:latin typeface="Arial"/>
                <a:ea typeface="Arial"/>
                <a:cs typeface="Arial"/>
                <a:sym typeface="Arial"/>
              </a:rPr>
              <a:t>Coordinator node acts as gateway and allows the data to be transferred to cloud storage</a:t>
            </a:r>
            <a:r>
              <a:rPr b="0" i="0" lang="en" sz="1050" u="none" cap="none" strike="noStrike">
                <a:solidFill>
                  <a:srgbClr val="333333"/>
                </a:solidFill>
                <a:highlight>
                  <a:srgbClr val="FFFFFF"/>
                </a:highlight>
                <a:latin typeface="Arial"/>
                <a:ea typeface="Arial"/>
                <a:cs typeface="Arial"/>
                <a:sym typeface="Arial"/>
              </a:rPr>
              <a:t> using REST API. </a:t>
            </a:r>
            <a:endParaRPr b="0" i="0" sz="10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800"/>
              </a:spcBef>
              <a:spcAft>
                <a:spcPts val="800"/>
              </a:spcAft>
              <a:buClr>
                <a:srgbClr val="000000"/>
              </a:buClr>
              <a:buSzPts val="1050"/>
              <a:buFont typeface="Arial"/>
              <a:buNone/>
            </a:pPr>
            <a:r>
              <a:rPr b="0" i="0" lang="en" sz="1050" u="none" cap="none" strike="noStrike">
                <a:solidFill>
                  <a:srgbClr val="333333"/>
                </a:solidFill>
                <a:highlight>
                  <a:srgbClr val="FFFFFF"/>
                </a:highlight>
                <a:latin typeface="Arial"/>
                <a:ea typeface="Arial"/>
                <a:cs typeface="Arial"/>
                <a:sym typeface="Arial"/>
              </a:rPr>
              <a:t>Controller service on the coordinator node sends data to the cloud.</a:t>
            </a:r>
            <a:endParaRPr b="1" i="0" sz="1050" u="none" cap="none" strike="noStrike">
              <a:solidFill>
                <a:srgbClr val="333333"/>
              </a:solidFill>
              <a:highlight>
                <a:srgbClr val="FFFFFF"/>
              </a:highlight>
              <a:latin typeface="Arial"/>
              <a:ea typeface="Arial"/>
              <a:cs typeface="Arial"/>
              <a:sym typeface="Arial"/>
            </a:endParaRPr>
          </a:p>
        </p:txBody>
      </p:sp>
      <p:pic>
        <p:nvPicPr>
          <p:cNvPr id="234" name="Google Shape;234;p26"/>
          <p:cNvPicPr preferRelativeResize="0"/>
          <p:nvPr/>
        </p:nvPicPr>
        <p:blipFill rotWithShape="1">
          <a:blip r:embed="rId3">
            <a:alphaModFix/>
          </a:blip>
          <a:srcRect b="0" l="0" r="0" t="0"/>
          <a:stretch/>
        </p:blipFill>
        <p:spPr>
          <a:xfrm>
            <a:off x="4305550" y="281950"/>
            <a:ext cx="4686051" cy="3537950"/>
          </a:xfrm>
          <a:prstGeom prst="rect">
            <a:avLst/>
          </a:prstGeom>
          <a:noFill/>
          <a:ln>
            <a:noFill/>
          </a:ln>
        </p:spPr>
      </p:pic>
      <p:sp>
        <p:nvSpPr>
          <p:cNvPr id="235" name="Google Shape;235;p26"/>
          <p:cNvSpPr txBox="1"/>
          <p:nvPr/>
        </p:nvSpPr>
        <p:spPr>
          <a:xfrm>
            <a:off x="7347900" y="410100"/>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to 6</a:t>
            </a:r>
            <a:endParaRPr b="0" i="0" sz="1400" u="none" cap="none" strike="noStrike">
              <a:solidFill>
                <a:srgbClr val="000000"/>
              </a:solidFill>
              <a:latin typeface="Arial"/>
              <a:ea typeface="Arial"/>
              <a:cs typeface="Arial"/>
              <a:sym typeface="Arial"/>
            </a:endParaRPr>
          </a:p>
        </p:txBody>
      </p:sp>
      <p:sp>
        <p:nvSpPr>
          <p:cNvPr id="236" name="Google Shape;236;p26"/>
          <p:cNvSpPr txBox="1"/>
          <p:nvPr/>
        </p:nvSpPr>
        <p:spPr>
          <a:xfrm>
            <a:off x="102600" y="83725"/>
            <a:ext cx="4109700" cy="173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The sensor which can implement a subset of protocol functions to perform just a specialized part (</a:t>
            </a:r>
            <a:r>
              <a:rPr b="1" i="0" lang="en" sz="1000" u="none" cap="none" strike="noStrike">
                <a:solidFill>
                  <a:srgbClr val="FF0000"/>
                </a:solidFill>
                <a:latin typeface="Arial"/>
                <a:ea typeface="Arial"/>
                <a:cs typeface="Arial"/>
                <a:sym typeface="Arial"/>
              </a:rPr>
              <a:t>communication with the coordinator</a:t>
            </a:r>
            <a:r>
              <a:rPr b="0" i="0" lang="en" sz="1000" u="none" cap="none" strike="noStrike">
                <a:solidFill>
                  <a:schemeClr val="dk2"/>
                </a:solidFill>
                <a:latin typeface="Arial"/>
                <a:ea typeface="Arial"/>
                <a:cs typeface="Arial"/>
                <a:sym typeface="Arial"/>
              </a:rPr>
              <a:t>). Such a device is called a </a:t>
            </a:r>
            <a:r>
              <a:rPr b="1" i="0" lang="en" sz="1000" u="none" cap="none" strike="noStrike">
                <a:solidFill>
                  <a:schemeClr val="dk2"/>
                </a:solidFill>
                <a:latin typeface="Arial"/>
                <a:ea typeface="Arial"/>
                <a:cs typeface="Arial"/>
                <a:sym typeface="Arial"/>
              </a:rPr>
              <a:t>reduced-function device (RFD).</a:t>
            </a:r>
            <a:endParaRPr b="1" i="0" sz="1000" u="none" cap="none" strike="noStrike">
              <a:solidFill>
                <a:schemeClr val="dk2"/>
              </a:solidFill>
              <a:latin typeface="Arial"/>
              <a:ea typeface="Arial"/>
              <a:cs typeface="Arial"/>
              <a:sym typeface="Arial"/>
            </a:endParaRPr>
          </a:p>
          <a:p>
            <a:pPr indent="-292100" lvl="0" marL="457200" marR="0" rtl="0" algn="l">
              <a:lnSpc>
                <a:spcPct val="115000"/>
              </a:lnSpc>
              <a:spcBef>
                <a:spcPts val="120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An </a:t>
            </a:r>
            <a:r>
              <a:rPr b="1" i="0" lang="en" sz="1000" u="none" cap="none" strike="noStrike">
                <a:solidFill>
                  <a:schemeClr val="dk2"/>
                </a:solidFill>
                <a:latin typeface="Arial"/>
                <a:ea typeface="Arial"/>
                <a:cs typeface="Arial"/>
                <a:sym typeface="Arial"/>
              </a:rPr>
              <a:t>RFD cannot be a coordinator</a:t>
            </a:r>
            <a:r>
              <a:rPr b="0" i="0" lang="en" sz="1000" u="none" cap="none" strike="noStrike">
                <a:solidFill>
                  <a:schemeClr val="dk2"/>
                </a:solidFill>
                <a:latin typeface="Arial"/>
                <a:ea typeface="Arial"/>
                <a:cs typeface="Arial"/>
                <a:sym typeface="Arial"/>
              </a:rPr>
              <a:t>. An RFD also cannot implement direct communications to another RFD.</a:t>
            </a:r>
            <a:endParaRPr b="0" i="0" sz="1000" u="none" cap="none" strike="noStrike">
              <a:solidFill>
                <a:schemeClr val="dk2"/>
              </a:solidFill>
              <a:latin typeface="Arial"/>
              <a:ea typeface="Arial"/>
              <a:cs typeface="Arial"/>
              <a:sym typeface="Arial"/>
            </a:endParaRPr>
          </a:p>
          <a:p>
            <a:pPr indent="-292100" lvl="0" marL="457200" marR="0" rtl="0" algn="l">
              <a:lnSpc>
                <a:spcPct val="115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The </a:t>
            </a:r>
            <a:r>
              <a:rPr b="0" i="0" lang="en" sz="1000" u="none" cap="none" strike="noStrike">
                <a:solidFill>
                  <a:srgbClr val="FF0000"/>
                </a:solidFill>
                <a:latin typeface="Arial"/>
                <a:ea typeface="Arial"/>
                <a:cs typeface="Arial"/>
                <a:sym typeface="Arial"/>
              </a:rPr>
              <a:t>coordinator that implements the full network functions</a:t>
            </a:r>
            <a:r>
              <a:rPr b="0" i="0" lang="en" sz="1000" u="none" cap="none" strike="noStrike">
                <a:solidFill>
                  <a:schemeClr val="dk2"/>
                </a:solidFill>
                <a:latin typeface="Arial"/>
                <a:ea typeface="Arial"/>
                <a:cs typeface="Arial"/>
                <a:sym typeface="Arial"/>
              </a:rPr>
              <a:t> is called, by contrast, a </a:t>
            </a:r>
            <a:r>
              <a:rPr b="1" i="0" lang="en" sz="1000" u="none" cap="none" strike="noStrike">
                <a:solidFill>
                  <a:schemeClr val="dk2"/>
                </a:solidFill>
                <a:latin typeface="Arial"/>
                <a:ea typeface="Arial"/>
                <a:cs typeface="Arial"/>
                <a:sym typeface="Arial"/>
              </a:rPr>
              <a:t>full-function device (FFD).</a:t>
            </a:r>
            <a:endParaRPr b="1" i="0" sz="1000" u="none" cap="none" strike="noStrike">
              <a:solidFill>
                <a:schemeClr val="dk2"/>
              </a:solidFill>
              <a:latin typeface="Arial"/>
              <a:ea typeface="Arial"/>
              <a:cs typeface="Arial"/>
              <a:sym typeface="Arial"/>
            </a:endParaRPr>
          </a:p>
        </p:txBody>
      </p:sp>
      <p:pic>
        <p:nvPicPr>
          <p:cNvPr id="237" name="Google Shape;237;p26"/>
          <p:cNvPicPr preferRelativeResize="0"/>
          <p:nvPr/>
        </p:nvPicPr>
        <p:blipFill rotWithShape="1">
          <a:blip r:embed="rId4">
            <a:alphaModFix/>
          </a:blip>
          <a:srcRect b="0" l="0" r="0" t="0"/>
          <a:stretch/>
        </p:blipFill>
        <p:spPr>
          <a:xfrm>
            <a:off x="102600" y="1891050"/>
            <a:ext cx="4024150" cy="1731600"/>
          </a:xfrm>
          <a:prstGeom prst="rect">
            <a:avLst/>
          </a:prstGeom>
          <a:noFill/>
          <a:ln>
            <a:noFill/>
          </a:ln>
        </p:spPr>
      </p:pic>
      <p:sp>
        <p:nvSpPr>
          <p:cNvPr id="238" name="Google Shape;238;p26"/>
          <p:cNvSpPr txBox="1"/>
          <p:nvPr/>
        </p:nvSpPr>
        <p:spPr>
          <a:xfrm>
            <a:off x="4374600" y="3283950"/>
            <a:ext cx="2392200" cy="554100"/>
          </a:xfrm>
          <a:prstGeom prst="rect">
            <a:avLst/>
          </a:prstGeom>
          <a:solidFill>
            <a:srgbClr val="00FF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33333"/>
                </a:solidFill>
                <a:latin typeface="Arial"/>
                <a:ea typeface="Arial"/>
                <a:cs typeface="Arial"/>
                <a:sym typeface="Arial"/>
              </a:rPr>
              <a:t>WSN - point to multipoint topology </a:t>
            </a:r>
            <a:endParaRPr b="1" i="0" sz="1200" u="none" cap="none" strike="noStrike">
              <a:solidFill>
                <a:srgbClr val="33333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7"/>
          <p:cNvPicPr preferRelativeResize="0"/>
          <p:nvPr/>
        </p:nvPicPr>
        <p:blipFill rotWithShape="1">
          <a:blip r:embed="rId3">
            <a:alphaModFix/>
          </a:blip>
          <a:srcRect b="0" l="0" r="0" t="0"/>
          <a:stretch/>
        </p:blipFill>
        <p:spPr>
          <a:xfrm>
            <a:off x="111075" y="82675"/>
            <a:ext cx="3383425" cy="3248423"/>
          </a:xfrm>
          <a:prstGeom prst="rect">
            <a:avLst/>
          </a:prstGeom>
          <a:noFill/>
          <a:ln>
            <a:noFill/>
          </a:ln>
        </p:spPr>
      </p:pic>
      <p:sp>
        <p:nvSpPr>
          <p:cNvPr id="244" name="Google Shape;244;p27"/>
          <p:cNvSpPr/>
          <p:nvPr/>
        </p:nvSpPr>
        <p:spPr>
          <a:xfrm>
            <a:off x="3930950" y="2238525"/>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txBox="1"/>
          <p:nvPr/>
        </p:nvSpPr>
        <p:spPr>
          <a:xfrm>
            <a:off x="3674100" y="3784550"/>
            <a:ext cx="5317500" cy="14616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15000"/>
              </a:lnSpc>
              <a:spcBef>
                <a:spcPts val="0"/>
              </a:spcBef>
              <a:spcAft>
                <a:spcPts val="0"/>
              </a:spcAft>
              <a:buClr>
                <a:srgbClr val="333333"/>
              </a:buClr>
              <a:buSzPts val="1050"/>
              <a:buFont typeface="Arial"/>
              <a:buChar char="●"/>
            </a:pPr>
            <a:r>
              <a:rPr b="1" i="0" lang="en" sz="1050" u="none" cap="none" strike="noStrike">
                <a:solidFill>
                  <a:srgbClr val="333333"/>
                </a:solidFill>
                <a:highlight>
                  <a:srgbClr val="FFFFFF"/>
                </a:highlight>
                <a:latin typeface="Arial"/>
                <a:ea typeface="Arial"/>
                <a:cs typeface="Arial"/>
                <a:sym typeface="Arial"/>
              </a:rPr>
              <a:t>IOT level 6-</a:t>
            </a:r>
            <a:r>
              <a:rPr b="0" i="0" lang="en" sz="1050" u="none" cap="none" strike="noStrike">
                <a:solidFill>
                  <a:srgbClr val="333333"/>
                </a:solidFill>
                <a:highlight>
                  <a:srgbClr val="FFFFFF"/>
                </a:highlight>
                <a:latin typeface="Arial"/>
                <a:ea typeface="Arial"/>
                <a:cs typeface="Arial"/>
                <a:sym typeface="Arial"/>
              </a:rPr>
              <a:t> Multiple independent end nodes perform sensing and actuation and send data to cloud. </a:t>
            </a:r>
            <a:endParaRPr b="0" i="0" sz="1050" u="none" cap="none" strike="noStrike">
              <a:solidFill>
                <a:srgbClr val="333333"/>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333333"/>
              </a:buClr>
              <a:buSzPts val="1050"/>
              <a:buFont typeface="Arial"/>
              <a:buChar char="●"/>
            </a:pPr>
            <a:r>
              <a:rPr b="0" i="0" lang="en" sz="1050" u="none" cap="none" strike="noStrike">
                <a:solidFill>
                  <a:srgbClr val="FF0000"/>
                </a:solidFill>
                <a:highlight>
                  <a:srgbClr val="FFFFFF"/>
                </a:highlight>
                <a:latin typeface="Arial"/>
                <a:ea typeface="Arial"/>
                <a:cs typeface="Arial"/>
                <a:sym typeface="Arial"/>
              </a:rPr>
              <a:t>Data is stored in cloud and application is cloud based</a:t>
            </a:r>
            <a:r>
              <a:rPr b="0" i="0" lang="en" sz="1050" u="none" cap="none" strike="noStrike">
                <a:solidFill>
                  <a:srgbClr val="333333"/>
                </a:solidFill>
                <a:highlight>
                  <a:srgbClr val="FFFFFF"/>
                </a:highlight>
                <a:latin typeface="Arial"/>
                <a:ea typeface="Arial"/>
                <a:cs typeface="Arial"/>
                <a:sym typeface="Arial"/>
              </a:rPr>
              <a:t>. The analytics components analyses the data and stores the results in the cloud database. </a:t>
            </a:r>
            <a:endParaRPr b="0" i="0" sz="1050" u="none" cap="none" strike="noStrike">
              <a:solidFill>
                <a:srgbClr val="333333"/>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333333"/>
              </a:buClr>
              <a:buSzPts val="1050"/>
              <a:buFont typeface="Arial"/>
              <a:buChar char="●"/>
            </a:pPr>
            <a:r>
              <a:rPr b="0" i="0" lang="en" sz="1050" u="none" cap="none" strike="noStrike">
                <a:solidFill>
                  <a:srgbClr val="333333"/>
                </a:solidFill>
                <a:highlight>
                  <a:srgbClr val="FFFFFF"/>
                </a:highlight>
                <a:latin typeface="Arial"/>
                <a:ea typeface="Arial"/>
                <a:cs typeface="Arial"/>
                <a:sym typeface="Arial"/>
              </a:rPr>
              <a:t>The</a:t>
            </a:r>
            <a:r>
              <a:rPr b="0" i="0" lang="en" sz="1050" u="none" cap="none" strike="noStrike">
                <a:solidFill>
                  <a:srgbClr val="FF0000"/>
                </a:solidFill>
                <a:highlight>
                  <a:srgbClr val="FFFFFF"/>
                </a:highlight>
                <a:latin typeface="Arial"/>
                <a:ea typeface="Arial"/>
                <a:cs typeface="Arial"/>
                <a:sym typeface="Arial"/>
              </a:rPr>
              <a:t> results are visualized </a:t>
            </a:r>
            <a:r>
              <a:rPr b="0" i="0" lang="en" sz="1050" u="none" cap="none" strike="noStrike">
                <a:solidFill>
                  <a:srgbClr val="333333"/>
                </a:solidFill>
                <a:highlight>
                  <a:srgbClr val="FFFFFF"/>
                </a:highlight>
                <a:latin typeface="Arial"/>
                <a:ea typeface="Arial"/>
                <a:cs typeface="Arial"/>
                <a:sym typeface="Arial"/>
              </a:rPr>
              <a:t>with cloud based application. The </a:t>
            </a:r>
            <a:r>
              <a:rPr b="0" i="0" lang="en" sz="1050" u="none" cap="none" strike="noStrike">
                <a:solidFill>
                  <a:srgbClr val="FF0000"/>
                </a:solidFill>
                <a:highlight>
                  <a:srgbClr val="FFFFFF"/>
                </a:highlight>
                <a:latin typeface="Arial"/>
                <a:ea typeface="Arial"/>
                <a:cs typeface="Arial"/>
                <a:sym typeface="Arial"/>
              </a:rPr>
              <a:t>centralized controller is aware of the status of all the end nodes and sends control commands </a:t>
            </a:r>
            <a:r>
              <a:rPr b="0" i="0" lang="en" sz="1050" u="none" cap="none" strike="noStrike">
                <a:solidFill>
                  <a:srgbClr val="333333"/>
                </a:solidFill>
                <a:highlight>
                  <a:srgbClr val="FFFFFF"/>
                </a:highlight>
                <a:latin typeface="Arial"/>
                <a:ea typeface="Arial"/>
                <a:cs typeface="Arial"/>
                <a:sym typeface="Arial"/>
              </a:rPr>
              <a:t>to the node.</a:t>
            </a:r>
            <a:endParaRPr b="1" i="0" sz="1050" u="none" cap="none" strike="noStrike">
              <a:solidFill>
                <a:srgbClr val="333333"/>
              </a:solidFill>
              <a:highlight>
                <a:srgbClr val="FFFFFF"/>
              </a:highlight>
              <a:latin typeface="Arial"/>
              <a:ea typeface="Arial"/>
              <a:cs typeface="Arial"/>
              <a:sym typeface="Arial"/>
            </a:endParaRPr>
          </a:p>
        </p:txBody>
      </p:sp>
      <p:sp>
        <p:nvSpPr>
          <p:cNvPr id="246" name="Google Shape;246;p27"/>
          <p:cNvSpPr txBox="1"/>
          <p:nvPr/>
        </p:nvSpPr>
        <p:spPr>
          <a:xfrm>
            <a:off x="0" y="3460350"/>
            <a:ext cx="3930900" cy="168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b="1" i="0" lang="en" sz="1150" u="none" cap="none" strike="noStrike">
                <a:solidFill>
                  <a:srgbClr val="333333"/>
                </a:solidFill>
                <a:highlight>
                  <a:srgbClr val="FFFFFF"/>
                </a:highlight>
                <a:latin typeface="Arial"/>
                <a:ea typeface="Arial"/>
                <a:cs typeface="Arial"/>
                <a:sym typeface="Arial"/>
              </a:rPr>
              <a:t>Example: </a:t>
            </a:r>
            <a:r>
              <a:rPr b="0" i="0" lang="en" sz="1150" u="none" cap="none" strike="noStrike">
                <a:solidFill>
                  <a:srgbClr val="FF0000"/>
                </a:solidFill>
                <a:highlight>
                  <a:srgbClr val="FFFFFF"/>
                </a:highlight>
                <a:latin typeface="Arial"/>
                <a:ea typeface="Arial"/>
                <a:cs typeface="Arial"/>
                <a:sym typeface="Arial"/>
              </a:rPr>
              <a:t>Weather monitoring consists of sensors that monitor different aspects of a system.</a:t>
            </a:r>
            <a:r>
              <a:rPr b="0" i="0" lang="en" sz="1150" u="none" cap="none" strike="noStrike">
                <a:solidFill>
                  <a:srgbClr val="333333"/>
                </a:solidFill>
                <a:highlight>
                  <a:srgbClr val="FFFFFF"/>
                </a:highlight>
                <a:latin typeface="Arial"/>
                <a:ea typeface="Arial"/>
                <a:cs typeface="Arial"/>
                <a:sym typeface="Arial"/>
              </a:rPr>
              <a:t> </a:t>
            </a:r>
            <a:endParaRPr b="0" i="0" sz="11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The end nodes send data to cloud storage. </a:t>
            </a:r>
            <a:endParaRPr b="0" i="0" sz="11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Analysis component, application and storage are in cloud. </a:t>
            </a:r>
            <a:endParaRPr b="0" i="0" sz="11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800"/>
              </a:spcBef>
              <a:spcAft>
                <a:spcPts val="800"/>
              </a:spcAft>
              <a:buClr>
                <a:srgbClr val="000000"/>
              </a:buClr>
              <a:buSzPts val="1150"/>
              <a:buFont typeface="Arial"/>
              <a:buNone/>
            </a:pPr>
            <a:r>
              <a:rPr b="0" i="0" lang="en" sz="1150" u="none" cap="none" strike="noStrike">
                <a:solidFill>
                  <a:srgbClr val="333333"/>
                </a:solidFill>
                <a:highlight>
                  <a:srgbClr val="FFFFFF"/>
                </a:highlight>
                <a:latin typeface="Arial"/>
                <a:ea typeface="Arial"/>
                <a:cs typeface="Arial"/>
                <a:sym typeface="Arial"/>
              </a:rPr>
              <a:t>Centralized controller controls all nodes and provides inputs.</a:t>
            </a:r>
            <a:endParaRPr b="1" i="0" sz="1150" u="none" cap="none" strike="noStrike">
              <a:solidFill>
                <a:srgbClr val="333333"/>
              </a:solidFill>
              <a:highlight>
                <a:srgbClr val="FFFFFF"/>
              </a:highlight>
              <a:latin typeface="Arial"/>
              <a:ea typeface="Arial"/>
              <a:cs typeface="Arial"/>
              <a:sym typeface="Arial"/>
            </a:endParaRPr>
          </a:p>
        </p:txBody>
      </p:sp>
      <p:pic>
        <p:nvPicPr>
          <p:cNvPr id="247" name="Google Shape;247;p27"/>
          <p:cNvPicPr preferRelativeResize="0"/>
          <p:nvPr/>
        </p:nvPicPr>
        <p:blipFill rotWithShape="1">
          <a:blip r:embed="rId4">
            <a:alphaModFix/>
          </a:blip>
          <a:srcRect b="0" l="0" r="0" t="0"/>
          <a:stretch/>
        </p:blipFill>
        <p:spPr>
          <a:xfrm>
            <a:off x="4273025" y="170875"/>
            <a:ext cx="4718575" cy="3722075"/>
          </a:xfrm>
          <a:prstGeom prst="rect">
            <a:avLst/>
          </a:prstGeom>
          <a:noFill/>
          <a:ln>
            <a:noFill/>
          </a:ln>
        </p:spPr>
      </p:pic>
      <p:sp>
        <p:nvSpPr>
          <p:cNvPr id="248" name="Google Shape;248;p27"/>
          <p:cNvSpPr txBox="1"/>
          <p:nvPr/>
        </p:nvSpPr>
        <p:spPr>
          <a:xfrm>
            <a:off x="5622625" y="170875"/>
            <a:ext cx="3309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Layers 1 to 6 - Centralized Controller to monitor the status of the node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Additional IoT Reference Models</a:t>
            </a:r>
            <a:endParaRPr/>
          </a:p>
        </p:txBody>
      </p:sp>
      <p:sp>
        <p:nvSpPr>
          <p:cNvPr id="254" name="Google Shape;254;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In addition to the two IoT reference models already presented in this chapter,</a:t>
            </a:r>
            <a:endParaRPr/>
          </a:p>
          <a:p>
            <a:pPr indent="0" lvl="0" marL="0" rtl="0" algn="l">
              <a:lnSpc>
                <a:spcPct val="115000"/>
              </a:lnSpc>
              <a:spcBef>
                <a:spcPts val="1200"/>
              </a:spcBef>
              <a:spcAft>
                <a:spcPts val="0"/>
              </a:spcAft>
              <a:buClr>
                <a:schemeClr val="dk1"/>
              </a:buClr>
              <a:buSzPts val="1100"/>
              <a:buFont typeface="Arial"/>
              <a:buNone/>
            </a:pPr>
            <a:r>
              <a:rPr lang="en"/>
              <a:t>several other reference models exist. These models are endorsed by various</a:t>
            </a:r>
            <a:endParaRPr/>
          </a:p>
          <a:p>
            <a:pPr indent="0" lvl="0" marL="0" rtl="0" algn="l">
              <a:lnSpc>
                <a:spcPct val="115000"/>
              </a:lnSpc>
              <a:spcBef>
                <a:spcPts val="1200"/>
              </a:spcBef>
              <a:spcAft>
                <a:spcPts val="0"/>
              </a:spcAft>
              <a:buClr>
                <a:schemeClr val="dk1"/>
              </a:buClr>
              <a:buSzPts val="1100"/>
              <a:buFont typeface="Arial"/>
              <a:buNone/>
            </a:pPr>
            <a:r>
              <a:rPr lang="en"/>
              <a:t>organizations and standards bodies and are often specific to certain industries</a:t>
            </a:r>
            <a:endParaRPr/>
          </a:p>
          <a:p>
            <a:pPr indent="0" lvl="0" marL="0" rtl="0" algn="l">
              <a:lnSpc>
                <a:spcPct val="115000"/>
              </a:lnSpc>
              <a:spcBef>
                <a:spcPts val="1200"/>
              </a:spcBef>
              <a:spcAft>
                <a:spcPts val="0"/>
              </a:spcAft>
              <a:buClr>
                <a:schemeClr val="dk1"/>
              </a:buClr>
              <a:buSzPts val="1100"/>
              <a:buFont typeface="Arial"/>
              <a:buNone/>
            </a:pPr>
            <a:r>
              <a:rPr lang="en"/>
              <a:t>or IoT applications. Table 2-3 highlights these additional IoT reference</a:t>
            </a:r>
            <a:endParaRPr/>
          </a:p>
          <a:p>
            <a:pPr indent="0" lvl="0" marL="0" rtl="0" algn="l">
              <a:lnSpc>
                <a:spcPct val="115000"/>
              </a:lnSpc>
              <a:spcBef>
                <a:spcPts val="1200"/>
              </a:spcBef>
              <a:spcAft>
                <a:spcPts val="0"/>
              </a:spcAft>
              <a:buClr>
                <a:schemeClr val="dk1"/>
              </a:buClr>
              <a:buSzPts val="1100"/>
              <a:buFont typeface="Arial"/>
              <a:buNone/>
            </a:pPr>
            <a:r>
              <a:rPr lang="en"/>
              <a:t>models.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rotWithShape="1">
          <a:blip r:embed="rId3">
            <a:alphaModFix/>
          </a:blip>
          <a:srcRect b="0" l="0" r="0" t="0"/>
          <a:stretch/>
        </p:blipFill>
        <p:spPr>
          <a:xfrm>
            <a:off x="1003750" y="197625"/>
            <a:ext cx="6945425" cy="4882600"/>
          </a:xfrm>
          <a:prstGeom prst="rect">
            <a:avLst/>
          </a:prstGeom>
          <a:noFill/>
          <a:ln>
            <a:noFill/>
          </a:ln>
        </p:spPr>
      </p:pic>
      <p:sp>
        <p:nvSpPr>
          <p:cNvPr id="260" name="Google Shape;260;p29"/>
          <p:cNvSpPr txBox="1"/>
          <p:nvPr/>
        </p:nvSpPr>
        <p:spPr>
          <a:xfrm>
            <a:off x="3038700" y="592925"/>
            <a:ext cx="4713000" cy="845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1" name="Google Shape;261;p29"/>
          <p:cNvCxnSpPr/>
          <p:nvPr/>
        </p:nvCxnSpPr>
        <p:spPr>
          <a:xfrm>
            <a:off x="3513625" y="1643350"/>
            <a:ext cx="784800" cy="0"/>
          </a:xfrm>
          <a:prstGeom prst="straightConnector1">
            <a:avLst/>
          </a:prstGeom>
          <a:noFill/>
          <a:ln cap="flat" cmpd="sng" w="19050">
            <a:solidFill>
              <a:srgbClr val="FF0000"/>
            </a:solidFill>
            <a:prstDash val="solid"/>
            <a:round/>
            <a:headEnd len="sm" w="sm" type="none"/>
            <a:tailEnd len="sm" w="sm" type="none"/>
          </a:ln>
        </p:spPr>
      </p:cxnSp>
      <p:cxnSp>
        <p:nvCxnSpPr>
          <p:cNvPr id="262" name="Google Shape;262;p29"/>
          <p:cNvCxnSpPr/>
          <p:nvPr/>
        </p:nvCxnSpPr>
        <p:spPr>
          <a:xfrm>
            <a:off x="3099350" y="2802450"/>
            <a:ext cx="4419000" cy="0"/>
          </a:xfrm>
          <a:prstGeom prst="straightConnector1">
            <a:avLst/>
          </a:prstGeom>
          <a:noFill/>
          <a:ln cap="flat" cmpd="sng" w="19050">
            <a:solidFill>
              <a:srgbClr val="FF0000"/>
            </a:solidFill>
            <a:prstDash val="solid"/>
            <a:round/>
            <a:headEnd len="sm" w="sm" type="none"/>
            <a:tailEnd len="sm" w="sm" type="none"/>
          </a:ln>
        </p:spPr>
      </p:cxnSp>
      <p:cxnSp>
        <p:nvCxnSpPr>
          <p:cNvPr id="263" name="Google Shape;263;p29"/>
          <p:cNvCxnSpPr/>
          <p:nvPr/>
        </p:nvCxnSpPr>
        <p:spPr>
          <a:xfrm>
            <a:off x="3038700" y="3051425"/>
            <a:ext cx="1646100" cy="4500"/>
          </a:xfrm>
          <a:prstGeom prst="straightConnector1">
            <a:avLst/>
          </a:prstGeom>
          <a:noFill/>
          <a:ln cap="flat" cmpd="sng" w="19050">
            <a:solidFill>
              <a:srgbClr val="FF0000"/>
            </a:solidFill>
            <a:prstDash val="solid"/>
            <a:round/>
            <a:headEnd len="sm" w="sm" type="none"/>
            <a:tailEnd len="sm" w="sm" type="none"/>
          </a:ln>
        </p:spPr>
      </p:cxnSp>
      <p:cxnSp>
        <p:nvCxnSpPr>
          <p:cNvPr id="264" name="Google Shape;264;p29"/>
          <p:cNvCxnSpPr/>
          <p:nvPr/>
        </p:nvCxnSpPr>
        <p:spPr>
          <a:xfrm>
            <a:off x="3038700" y="3280825"/>
            <a:ext cx="4419000" cy="0"/>
          </a:xfrm>
          <a:prstGeom prst="straightConnector1">
            <a:avLst/>
          </a:prstGeom>
          <a:noFill/>
          <a:ln cap="flat" cmpd="sng" w="19050">
            <a:solidFill>
              <a:srgbClr val="FF0000"/>
            </a:solidFill>
            <a:prstDash val="solid"/>
            <a:round/>
            <a:headEnd len="sm" w="sm" type="none"/>
            <a:tailEnd len="sm" w="sm" type="none"/>
          </a:ln>
        </p:spPr>
      </p:cxnSp>
      <p:sp>
        <p:nvSpPr>
          <p:cNvPr id="265" name="Google Shape;265;p29"/>
          <p:cNvSpPr txBox="1"/>
          <p:nvPr/>
        </p:nvSpPr>
        <p:spPr>
          <a:xfrm>
            <a:off x="1003750" y="1170700"/>
            <a:ext cx="1968000" cy="6888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l">
              <a:lnSpc>
                <a:spcPct val="134000"/>
              </a:lnSpc>
              <a:spcBef>
                <a:spcPts val="0"/>
              </a:spcBef>
              <a:spcAft>
                <a:spcPts val="0"/>
              </a:spcAft>
              <a:buClr>
                <a:srgbClr val="000000"/>
              </a:buClr>
              <a:buSzPts val="1400"/>
              <a:buFont typeface="Arial"/>
              <a:buNone/>
            </a:pPr>
            <a:r>
              <a:rPr b="0" i="0" lang="en" sz="1400" u="none" cap="none" strike="noStrike">
                <a:solidFill>
                  <a:srgbClr val="0000FF"/>
                </a:solidFill>
                <a:highlight>
                  <a:srgbClr val="FFFFFF"/>
                </a:highlight>
                <a:latin typeface="Arial"/>
                <a:ea typeface="Arial"/>
                <a:cs typeface="Arial"/>
                <a:sym typeface="Arial"/>
              </a:rPr>
              <a:t>International Society of Automation</a:t>
            </a:r>
            <a:endParaRPr b="0" i="0" sz="1400" u="none" cap="none" strike="noStrike">
              <a:solidFill>
                <a:srgbClr val="0000F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3"/>
          <p:cNvPicPr preferRelativeResize="0"/>
          <p:nvPr/>
        </p:nvPicPr>
        <p:blipFill rotWithShape="1">
          <a:blip r:embed="rId3">
            <a:alphaModFix/>
          </a:blip>
          <a:srcRect b="0" l="0" r="0" t="0"/>
          <a:stretch/>
        </p:blipFill>
        <p:spPr>
          <a:xfrm>
            <a:off x="613600" y="91238"/>
            <a:ext cx="7367400" cy="496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0"/>
          <p:cNvPicPr preferRelativeResize="0"/>
          <p:nvPr/>
        </p:nvPicPr>
        <p:blipFill rotWithShape="1">
          <a:blip r:embed="rId3">
            <a:alphaModFix/>
          </a:blip>
          <a:srcRect b="0" l="0" r="0" t="0"/>
          <a:stretch/>
        </p:blipFill>
        <p:spPr>
          <a:xfrm>
            <a:off x="704075" y="1414825"/>
            <a:ext cx="7449476" cy="2406375"/>
          </a:xfrm>
          <a:prstGeom prst="rect">
            <a:avLst/>
          </a:prstGeom>
          <a:noFill/>
          <a:ln>
            <a:noFill/>
          </a:ln>
        </p:spPr>
      </p:pic>
      <p:cxnSp>
        <p:nvCxnSpPr>
          <p:cNvPr id="271" name="Google Shape;271;p30"/>
          <p:cNvCxnSpPr/>
          <p:nvPr/>
        </p:nvCxnSpPr>
        <p:spPr>
          <a:xfrm>
            <a:off x="2869950" y="1752025"/>
            <a:ext cx="4954200" cy="0"/>
          </a:xfrm>
          <a:prstGeom prst="straightConnector1">
            <a:avLst/>
          </a:prstGeom>
          <a:noFill/>
          <a:ln cap="flat" cmpd="sng" w="19050">
            <a:solidFill>
              <a:srgbClr val="FF0000"/>
            </a:solidFill>
            <a:prstDash val="solid"/>
            <a:round/>
            <a:headEnd len="sm" w="sm" type="none"/>
            <a:tailEnd len="sm" w="sm" type="none"/>
          </a:ln>
        </p:spPr>
      </p:cxnSp>
      <p:cxnSp>
        <p:nvCxnSpPr>
          <p:cNvPr id="272" name="Google Shape;272;p30"/>
          <p:cNvCxnSpPr/>
          <p:nvPr/>
        </p:nvCxnSpPr>
        <p:spPr>
          <a:xfrm>
            <a:off x="2869950" y="1980625"/>
            <a:ext cx="4954200"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 Simplified IoT Architecture</a:t>
            </a:r>
            <a:endParaRPr/>
          </a:p>
        </p:txBody>
      </p:sp>
      <p:pic>
        <p:nvPicPr>
          <p:cNvPr id="278" name="Google Shape;278;p31"/>
          <p:cNvPicPr preferRelativeResize="0"/>
          <p:nvPr/>
        </p:nvPicPr>
        <p:blipFill rotWithShape="1">
          <a:blip r:embed="rId3">
            <a:alphaModFix/>
          </a:blip>
          <a:srcRect b="0" l="0" r="0" t="0"/>
          <a:stretch/>
        </p:blipFill>
        <p:spPr>
          <a:xfrm>
            <a:off x="136975" y="1124200"/>
            <a:ext cx="3877600" cy="3228975"/>
          </a:xfrm>
          <a:prstGeom prst="rect">
            <a:avLst/>
          </a:prstGeom>
          <a:noFill/>
          <a:ln>
            <a:noFill/>
          </a:ln>
        </p:spPr>
      </p:pic>
      <p:pic>
        <p:nvPicPr>
          <p:cNvPr id="279" name="Google Shape;279;p31"/>
          <p:cNvPicPr preferRelativeResize="0"/>
          <p:nvPr/>
        </p:nvPicPr>
        <p:blipFill rotWithShape="1">
          <a:blip r:embed="rId4">
            <a:alphaModFix/>
          </a:blip>
          <a:srcRect b="0" l="0" r="0" t="0"/>
          <a:stretch/>
        </p:blipFill>
        <p:spPr>
          <a:xfrm>
            <a:off x="4114475" y="1265713"/>
            <a:ext cx="4914900" cy="2847975"/>
          </a:xfrm>
          <a:prstGeom prst="rect">
            <a:avLst/>
          </a:prstGeom>
          <a:noFill/>
          <a:ln>
            <a:noFill/>
          </a:ln>
        </p:spPr>
      </p:pic>
      <p:sp>
        <p:nvSpPr>
          <p:cNvPr id="280" name="Google Shape;280;p31"/>
          <p:cNvSpPr txBox="1"/>
          <p:nvPr/>
        </p:nvSpPr>
        <p:spPr>
          <a:xfrm>
            <a:off x="4286375" y="4113000"/>
            <a:ext cx="4459200" cy="9543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50"/>
              <a:buFont typeface="Arial"/>
              <a:buNone/>
            </a:pPr>
            <a:r>
              <a:rPr b="0" i="0" lang="en" sz="1250" u="none" cap="none" strike="noStrike">
                <a:solidFill>
                  <a:srgbClr val="4D5156"/>
                </a:solidFill>
                <a:highlight>
                  <a:srgbClr val="FFFFFF"/>
                </a:highlight>
                <a:latin typeface="Arial"/>
                <a:ea typeface="Arial"/>
                <a:cs typeface="Arial"/>
                <a:sym typeface="Arial"/>
              </a:rPr>
              <a:t>In a hierarchical telecommunications network, the backhaul portion of the network comprises the intermediate links between the core network, or backbone network, and the small subnetworks at the edge of the network.</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311700" y="60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Layer 1: Things: Sensors and Actuators Layer</a:t>
            </a:r>
            <a:endParaRPr/>
          </a:p>
        </p:txBody>
      </p:sp>
      <p:sp>
        <p:nvSpPr>
          <p:cNvPr id="286" name="Google Shape;286;p32"/>
          <p:cNvSpPr txBox="1"/>
          <p:nvPr>
            <p:ph idx="1" type="body"/>
          </p:nvPr>
        </p:nvSpPr>
        <p:spPr>
          <a:xfrm>
            <a:off x="46825" y="1152475"/>
            <a:ext cx="2789700" cy="2102700"/>
          </a:xfrm>
          <a:prstGeom prst="rect">
            <a:avLst/>
          </a:prstGeom>
          <a:noFill/>
          <a:ln>
            <a:noFill/>
          </a:ln>
        </p:spPr>
        <p:txBody>
          <a:bodyPr anchorCtr="0" anchor="t" bIns="91425" lIns="91425" spcFirstLastPara="1" rIns="91425" wrap="square" tIns="91425">
            <a:normAutofit/>
          </a:bodyPr>
          <a:lstStyle/>
          <a:p>
            <a:pPr indent="-306705" lvl="0" marL="457200" rtl="0" algn="l">
              <a:lnSpc>
                <a:spcPct val="105000"/>
              </a:lnSpc>
              <a:spcBef>
                <a:spcPts val="0"/>
              </a:spcBef>
              <a:spcAft>
                <a:spcPts val="0"/>
              </a:spcAft>
              <a:buSzPts val="1230"/>
              <a:buChar char="●"/>
            </a:pPr>
            <a:r>
              <a:rPr lang="en" sz="1230"/>
              <a:t>Battery-powered or power-connected:</a:t>
            </a:r>
            <a:endParaRPr sz="1230"/>
          </a:p>
          <a:p>
            <a:pPr indent="-306705" lvl="0" marL="457200" rtl="0" algn="l">
              <a:lnSpc>
                <a:spcPct val="105000"/>
              </a:lnSpc>
              <a:spcBef>
                <a:spcPts val="0"/>
              </a:spcBef>
              <a:spcAft>
                <a:spcPts val="0"/>
              </a:spcAft>
              <a:buSzPts val="1230"/>
              <a:buChar char="●"/>
            </a:pPr>
            <a:r>
              <a:rPr lang="en" sz="1230"/>
              <a:t>Mobile or static: Low or high</a:t>
            </a:r>
            <a:endParaRPr sz="1230"/>
          </a:p>
          <a:p>
            <a:pPr indent="-306705" lvl="0" marL="457200" rtl="0" algn="l">
              <a:lnSpc>
                <a:spcPct val="105000"/>
              </a:lnSpc>
              <a:spcBef>
                <a:spcPts val="0"/>
              </a:spcBef>
              <a:spcAft>
                <a:spcPts val="0"/>
              </a:spcAft>
              <a:buSzPts val="1230"/>
              <a:buChar char="●"/>
            </a:pPr>
            <a:r>
              <a:rPr lang="en" sz="1230"/>
              <a:t>reporting frequency: Simple or rich data:</a:t>
            </a:r>
            <a:endParaRPr sz="1230"/>
          </a:p>
          <a:p>
            <a:pPr indent="-306705" lvl="0" marL="457200" rtl="0" algn="l">
              <a:lnSpc>
                <a:spcPct val="105000"/>
              </a:lnSpc>
              <a:spcBef>
                <a:spcPts val="0"/>
              </a:spcBef>
              <a:spcAft>
                <a:spcPts val="0"/>
              </a:spcAft>
              <a:buSzPts val="1230"/>
              <a:buChar char="●"/>
            </a:pPr>
            <a:r>
              <a:rPr lang="en" sz="1230"/>
              <a:t>Report range:Object density per cell:</a:t>
            </a:r>
            <a:endParaRPr sz="1230"/>
          </a:p>
        </p:txBody>
      </p:sp>
      <p:pic>
        <p:nvPicPr>
          <p:cNvPr id="287" name="Google Shape;287;p32"/>
          <p:cNvPicPr preferRelativeResize="0"/>
          <p:nvPr/>
        </p:nvPicPr>
        <p:blipFill rotWithShape="1">
          <a:blip r:embed="rId3">
            <a:alphaModFix/>
          </a:blip>
          <a:srcRect b="0" l="0" r="0" t="0"/>
          <a:stretch/>
        </p:blipFill>
        <p:spPr>
          <a:xfrm>
            <a:off x="2836525" y="674975"/>
            <a:ext cx="6167400" cy="430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129225" y="68675"/>
            <a:ext cx="4124700" cy="38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620"/>
              <a:t>Layer 2: Communications Network Layer</a:t>
            </a:r>
            <a:endParaRPr sz="1620"/>
          </a:p>
        </p:txBody>
      </p:sp>
      <p:pic>
        <p:nvPicPr>
          <p:cNvPr id="293" name="Google Shape;293;p33"/>
          <p:cNvPicPr preferRelativeResize="0"/>
          <p:nvPr/>
        </p:nvPicPr>
        <p:blipFill rotWithShape="1">
          <a:blip r:embed="rId3">
            <a:alphaModFix/>
          </a:blip>
          <a:srcRect b="0" l="0" r="0" t="0"/>
          <a:stretch/>
        </p:blipFill>
        <p:spPr>
          <a:xfrm>
            <a:off x="129225" y="456875"/>
            <a:ext cx="8916100" cy="4592650"/>
          </a:xfrm>
          <a:prstGeom prst="rect">
            <a:avLst/>
          </a:prstGeom>
          <a:noFill/>
          <a:ln>
            <a:noFill/>
          </a:ln>
        </p:spPr>
      </p:pic>
      <p:sp>
        <p:nvSpPr>
          <p:cNvPr id="294" name="Google Shape;294;p33"/>
          <p:cNvSpPr txBox="1"/>
          <p:nvPr/>
        </p:nvSpPr>
        <p:spPr>
          <a:xfrm>
            <a:off x="1340200" y="627850"/>
            <a:ext cx="2451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40C28"/>
                </a:solidFill>
                <a:latin typeface="Arial"/>
                <a:ea typeface="Arial"/>
                <a:cs typeface="Arial"/>
                <a:sym typeface="Arial"/>
              </a:rPr>
              <a:t>Near Field Communication</a:t>
            </a:r>
            <a:endParaRPr b="0" i="0" sz="1300" u="none" cap="none" strike="noStrike">
              <a:solidFill>
                <a:srgbClr val="040C2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40C28"/>
                </a:solidFill>
                <a:latin typeface="Arial"/>
                <a:ea typeface="Arial"/>
                <a:cs typeface="Arial"/>
                <a:sym typeface="Arial"/>
              </a:rPr>
              <a:t>Europay, Mastercard and Visa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311700" y="12035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2400">
                <a:solidFill>
                  <a:schemeClr val="dk2"/>
                </a:solidFill>
              </a:rPr>
              <a:t>Communication topologies:</a:t>
            </a:r>
            <a:endParaRPr b="1" sz="2400"/>
          </a:p>
        </p:txBody>
      </p:sp>
      <p:sp>
        <p:nvSpPr>
          <p:cNvPr id="300" name="Google Shape;300;p34"/>
          <p:cNvSpPr txBox="1"/>
          <p:nvPr>
            <p:ph idx="1" type="body"/>
          </p:nvPr>
        </p:nvSpPr>
        <p:spPr>
          <a:xfrm>
            <a:off x="311700" y="693050"/>
            <a:ext cx="8520600" cy="4356600"/>
          </a:xfrm>
          <a:prstGeom prst="rect">
            <a:avLst/>
          </a:prstGeom>
          <a:noFill/>
          <a:ln>
            <a:noFill/>
          </a:ln>
        </p:spPr>
        <p:txBody>
          <a:bodyPr anchorCtr="0" anchor="t" bIns="91425" lIns="91425" spcFirstLastPara="1" rIns="91425" wrap="square" tIns="91425">
            <a:normAutofit fontScale="70000"/>
          </a:bodyPr>
          <a:lstStyle/>
          <a:p>
            <a:pPr indent="0" lvl="0" marL="0" rtl="0" algn="l">
              <a:lnSpc>
                <a:spcPct val="115000"/>
              </a:lnSpc>
              <a:spcBef>
                <a:spcPts val="0"/>
              </a:spcBef>
              <a:spcAft>
                <a:spcPts val="0"/>
              </a:spcAft>
              <a:buClr>
                <a:schemeClr val="dk1"/>
              </a:buClr>
              <a:buSzPct val="61110"/>
              <a:buFont typeface="Arial"/>
              <a:buNone/>
            </a:pPr>
            <a:r>
              <a:rPr lang="en"/>
              <a:t>Some technologies offer flexible connectivity structure to extend communication possibilities</a:t>
            </a:r>
            <a:endParaRPr/>
          </a:p>
          <a:p>
            <a:pPr indent="0" lvl="0" marL="0" rtl="0" algn="l">
              <a:lnSpc>
                <a:spcPct val="115000"/>
              </a:lnSpc>
              <a:spcBef>
                <a:spcPts val="1200"/>
              </a:spcBef>
              <a:spcAft>
                <a:spcPts val="0"/>
              </a:spcAft>
              <a:buClr>
                <a:schemeClr val="dk1"/>
              </a:buClr>
              <a:buSzPct val="61110"/>
              <a:buFont typeface="Arial"/>
              <a:buNone/>
            </a:pPr>
            <a:r>
              <a:rPr lang="en"/>
              <a:t>1.</a:t>
            </a:r>
            <a:r>
              <a:rPr b="1" lang="en"/>
              <a:t>Point-to-point topologies: </a:t>
            </a:r>
            <a:r>
              <a:rPr lang="en"/>
              <a:t>These topologies allow </a:t>
            </a:r>
            <a:r>
              <a:rPr lang="en">
                <a:solidFill>
                  <a:srgbClr val="FF0000"/>
                </a:solidFill>
              </a:rPr>
              <a:t>one point to communicate with</a:t>
            </a:r>
            <a:endParaRPr>
              <a:solidFill>
                <a:srgbClr val="FF0000"/>
              </a:solidFill>
            </a:endParaRPr>
          </a:p>
          <a:p>
            <a:pPr indent="0" lvl="0" marL="0" rtl="0" algn="l">
              <a:lnSpc>
                <a:spcPct val="115000"/>
              </a:lnSpc>
              <a:spcBef>
                <a:spcPts val="1200"/>
              </a:spcBef>
              <a:spcAft>
                <a:spcPts val="0"/>
              </a:spcAft>
              <a:buClr>
                <a:schemeClr val="dk1"/>
              </a:buClr>
              <a:buSzPct val="61110"/>
              <a:buFont typeface="Arial"/>
              <a:buNone/>
            </a:pPr>
            <a:r>
              <a:rPr lang="en">
                <a:solidFill>
                  <a:srgbClr val="FF0000"/>
                </a:solidFill>
              </a:rPr>
              <a:t>another point</a:t>
            </a:r>
            <a:r>
              <a:rPr lang="en"/>
              <a:t>.</a:t>
            </a:r>
            <a:endParaRPr/>
          </a:p>
          <a:p>
            <a:pPr indent="0" lvl="0" marL="0" rtl="0" algn="l">
              <a:lnSpc>
                <a:spcPct val="115000"/>
              </a:lnSpc>
              <a:spcBef>
                <a:spcPts val="1200"/>
              </a:spcBef>
              <a:spcAft>
                <a:spcPts val="0"/>
              </a:spcAft>
              <a:buClr>
                <a:schemeClr val="dk1"/>
              </a:buClr>
              <a:buSzPct val="61110"/>
              <a:buFont typeface="Arial"/>
              <a:buNone/>
            </a:pPr>
            <a:r>
              <a:rPr lang="en"/>
              <a:t>several technologies are referred to as “point-to-point” when each object establishes an individual session with the gateway</a:t>
            </a:r>
            <a:endParaRPr/>
          </a:p>
          <a:p>
            <a:pPr indent="0" lvl="0" marL="0" rtl="0" algn="l">
              <a:lnSpc>
                <a:spcPct val="115000"/>
              </a:lnSpc>
              <a:spcBef>
                <a:spcPts val="1200"/>
              </a:spcBef>
              <a:spcAft>
                <a:spcPts val="0"/>
              </a:spcAft>
              <a:buClr>
                <a:schemeClr val="dk1"/>
              </a:buClr>
              <a:buSzPct val="61110"/>
              <a:buFont typeface="Arial"/>
              <a:buNone/>
            </a:pPr>
            <a:r>
              <a:rPr lang="en"/>
              <a:t>2. </a:t>
            </a:r>
            <a:r>
              <a:rPr b="1" lang="en"/>
              <a:t>Point-to-multipoint topologies: </a:t>
            </a:r>
            <a:r>
              <a:rPr lang="en"/>
              <a:t>These topologies allow one point to communicate with more than one other point.</a:t>
            </a:r>
            <a:endParaRPr/>
          </a:p>
          <a:p>
            <a:pPr indent="0" lvl="0" marL="0" rtl="0" algn="l">
              <a:lnSpc>
                <a:spcPct val="115000"/>
              </a:lnSpc>
              <a:spcBef>
                <a:spcPts val="1200"/>
              </a:spcBef>
              <a:spcAft>
                <a:spcPts val="0"/>
              </a:spcAft>
              <a:buClr>
                <a:schemeClr val="dk1"/>
              </a:buClr>
              <a:buSzPct val="61110"/>
              <a:buFont typeface="Arial"/>
              <a:buNone/>
            </a:pPr>
            <a:r>
              <a:rPr lang="en"/>
              <a:t>Most IoT technologies where </a:t>
            </a:r>
            <a:r>
              <a:rPr lang="en">
                <a:solidFill>
                  <a:srgbClr val="FF0000"/>
                </a:solidFill>
              </a:rPr>
              <a:t>one or more than one gateways communicate with multiple smart objects</a:t>
            </a:r>
            <a:r>
              <a:rPr lang="en"/>
              <a:t> are in this category</a:t>
            </a:r>
            <a:endParaRPr/>
          </a:p>
          <a:p>
            <a:pPr indent="0" lvl="0" marL="0" rtl="0" algn="l">
              <a:lnSpc>
                <a:spcPct val="115000"/>
              </a:lnSpc>
              <a:spcBef>
                <a:spcPts val="1200"/>
              </a:spcBef>
              <a:spcAft>
                <a:spcPts val="0"/>
              </a:spcAft>
              <a:buClr>
                <a:schemeClr val="dk1"/>
              </a:buClr>
              <a:buSzPct val="61110"/>
              <a:buFont typeface="Arial"/>
              <a:buNone/>
            </a:pPr>
            <a:r>
              <a:rPr lang="en"/>
              <a:t>The sensor which can implement a subset of protocol functions to perform just a specialized part (communication with the coordinator). Such a device is called a </a:t>
            </a:r>
            <a:r>
              <a:rPr b="1" lang="en"/>
              <a:t>reduced-function device (RFD).</a:t>
            </a:r>
            <a:endParaRPr b="1"/>
          </a:p>
          <a:p>
            <a:pPr indent="-308610" lvl="0" marL="457200" rtl="0" algn="l">
              <a:lnSpc>
                <a:spcPct val="115000"/>
              </a:lnSpc>
              <a:spcBef>
                <a:spcPts val="1200"/>
              </a:spcBef>
              <a:spcAft>
                <a:spcPts val="0"/>
              </a:spcAft>
              <a:buSzPct val="100000"/>
              <a:buChar char="●"/>
            </a:pPr>
            <a:r>
              <a:rPr lang="en"/>
              <a:t>An </a:t>
            </a:r>
            <a:r>
              <a:rPr b="1" lang="en"/>
              <a:t>RFD cannot be a coordinator</a:t>
            </a:r>
            <a:r>
              <a:rPr lang="en"/>
              <a:t>. An RFD also cannot implement direct communications to another RFD.</a:t>
            </a:r>
            <a:endParaRPr/>
          </a:p>
          <a:p>
            <a:pPr indent="-308610" lvl="0" marL="457200" rtl="0" algn="l">
              <a:lnSpc>
                <a:spcPct val="115000"/>
              </a:lnSpc>
              <a:spcBef>
                <a:spcPts val="0"/>
              </a:spcBef>
              <a:spcAft>
                <a:spcPts val="0"/>
              </a:spcAft>
              <a:buSzPct val="100000"/>
              <a:buChar char="●"/>
            </a:pPr>
            <a:r>
              <a:rPr lang="en"/>
              <a:t>The coordinator that implements the full network functions is called, by contrast, a </a:t>
            </a:r>
            <a:r>
              <a:rPr b="1" lang="en"/>
              <a:t>full-function device (FFD).</a:t>
            </a:r>
            <a:endParaRPr b="1"/>
          </a:p>
          <a:p>
            <a:pPr indent="0" lvl="0" marL="0" rtl="0" algn="l">
              <a:lnSpc>
                <a:spcPct val="115000"/>
              </a:lnSpc>
              <a:spcBef>
                <a:spcPts val="1200"/>
              </a:spcBef>
              <a:spcAft>
                <a:spcPts val="1200"/>
              </a:spcAft>
              <a:buSzPct val="142857"/>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b="0" l="0" r="0" t="0"/>
          <a:stretch/>
        </p:blipFill>
        <p:spPr>
          <a:xfrm>
            <a:off x="471750" y="1175875"/>
            <a:ext cx="5432175" cy="3228975"/>
          </a:xfrm>
          <a:prstGeom prst="rect">
            <a:avLst/>
          </a:prstGeom>
          <a:noFill/>
          <a:ln>
            <a:noFill/>
          </a:ln>
        </p:spPr>
      </p:pic>
      <p:pic>
        <p:nvPicPr>
          <p:cNvPr id="306" name="Google Shape;306;p35"/>
          <p:cNvPicPr preferRelativeResize="0"/>
          <p:nvPr/>
        </p:nvPicPr>
        <p:blipFill rotWithShape="1">
          <a:blip r:embed="rId4">
            <a:alphaModFix/>
          </a:blip>
          <a:srcRect b="0" l="0" r="0" t="0"/>
          <a:stretch/>
        </p:blipFill>
        <p:spPr>
          <a:xfrm>
            <a:off x="5820600" y="2669497"/>
            <a:ext cx="3225300" cy="2047700"/>
          </a:xfrm>
          <a:prstGeom prst="rect">
            <a:avLst/>
          </a:prstGeom>
          <a:noFill/>
          <a:ln>
            <a:noFill/>
          </a:ln>
        </p:spPr>
      </p:pic>
      <p:sp>
        <p:nvSpPr>
          <p:cNvPr id="307" name="Google Shape;307;p35"/>
          <p:cNvSpPr txBox="1"/>
          <p:nvPr/>
        </p:nvSpPr>
        <p:spPr>
          <a:xfrm>
            <a:off x="324675" y="179425"/>
            <a:ext cx="4921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rial"/>
                <a:ea typeface="Arial"/>
                <a:cs typeface="Arial"/>
                <a:sym typeface="Arial"/>
              </a:rPr>
              <a:t>Topologies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311700" y="69075"/>
            <a:ext cx="8520600" cy="417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b="1" lang="en" sz="1800">
                <a:solidFill>
                  <a:schemeClr val="dk2"/>
                </a:solidFill>
              </a:rPr>
              <a:t>LAYER 3: APPLICATIONS AND ANALYTICS LAYER</a:t>
            </a:r>
            <a:endParaRPr b="1"/>
          </a:p>
        </p:txBody>
      </p:sp>
      <p:sp>
        <p:nvSpPr>
          <p:cNvPr id="313" name="Google Shape;313;p36"/>
          <p:cNvSpPr txBox="1"/>
          <p:nvPr>
            <p:ph idx="1" type="body"/>
          </p:nvPr>
        </p:nvSpPr>
        <p:spPr>
          <a:xfrm>
            <a:off x="311700" y="486075"/>
            <a:ext cx="8520600" cy="4495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250"/>
              <a:t>• Once connected to a network, our smart objects exchange information with other systems.</a:t>
            </a:r>
            <a:endParaRPr sz="1250"/>
          </a:p>
          <a:p>
            <a:pPr indent="0" lvl="0" marL="0" rtl="0" algn="l">
              <a:lnSpc>
                <a:spcPct val="95000"/>
              </a:lnSpc>
              <a:spcBef>
                <a:spcPts val="1200"/>
              </a:spcBef>
              <a:spcAft>
                <a:spcPts val="0"/>
              </a:spcAft>
              <a:buClr>
                <a:schemeClr val="dk1"/>
              </a:buClr>
              <a:buSzPts val="275"/>
              <a:buFont typeface="Arial"/>
              <a:buNone/>
            </a:pPr>
            <a:r>
              <a:rPr lang="en" sz="1250"/>
              <a:t>• From an architectural standpoint, basic classification can be as follows:</a:t>
            </a:r>
            <a:endParaRPr sz="1250"/>
          </a:p>
          <a:p>
            <a:pPr indent="-307975" lvl="0" marL="914400" rtl="0" algn="l">
              <a:lnSpc>
                <a:spcPct val="95000"/>
              </a:lnSpc>
              <a:spcBef>
                <a:spcPts val="1200"/>
              </a:spcBef>
              <a:spcAft>
                <a:spcPts val="0"/>
              </a:spcAft>
              <a:buSzPts val="1250"/>
              <a:buChar char="●"/>
            </a:pPr>
            <a:r>
              <a:rPr lang="en" sz="1250"/>
              <a:t>Analytics Versus Control Applications</a:t>
            </a:r>
            <a:endParaRPr sz="1250"/>
          </a:p>
          <a:p>
            <a:pPr indent="-307975" lvl="0" marL="914400" rtl="0" algn="l">
              <a:lnSpc>
                <a:spcPct val="95000"/>
              </a:lnSpc>
              <a:spcBef>
                <a:spcPts val="0"/>
              </a:spcBef>
              <a:spcAft>
                <a:spcPts val="0"/>
              </a:spcAft>
              <a:buSzPts val="1250"/>
              <a:buChar char="●"/>
            </a:pPr>
            <a:r>
              <a:rPr lang="en" sz="1250"/>
              <a:t>Data Versus Network Analytics</a:t>
            </a:r>
            <a:endParaRPr sz="1250"/>
          </a:p>
          <a:p>
            <a:pPr indent="0" lvl="0" marL="914400" rtl="0" algn="l">
              <a:lnSpc>
                <a:spcPct val="95000"/>
              </a:lnSpc>
              <a:spcBef>
                <a:spcPts val="1200"/>
              </a:spcBef>
              <a:spcAft>
                <a:spcPts val="0"/>
              </a:spcAft>
              <a:buSzPts val="1800"/>
              <a:buNone/>
            </a:pPr>
            <a:r>
              <a:t/>
            </a:r>
            <a:endParaRPr sz="1250"/>
          </a:p>
          <a:p>
            <a:pPr indent="-307975" lvl="0" marL="457200" rtl="0" algn="l">
              <a:lnSpc>
                <a:spcPct val="95000"/>
              </a:lnSpc>
              <a:spcBef>
                <a:spcPts val="1200"/>
              </a:spcBef>
              <a:spcAft>
                <a:spcPts val="0"/>
              </a:spcAft>
              <a:buClr>
                <a:srgbClr val="FF0000"/>
              </a:buClr>
              <a:buSzPts val="1250"/>
              <a:buAutoNum type="arabicPeriod"/>
            </a:pPr>
            <a:r>
              <a:rPr b="1" lang="en" sz="1250">
                <a:solidFill>
                  <a:srgbClr val="FF0000"/>
                </a:solidFill>
              </a:rPr>
              <a:t>Analytics Application</a:t>
            </a:r>
            <a:endParaRPr b="1" sz="1250">
              <a:solidFill>
                <a:srgbClr val="FF0000"/>
              </a:solidFill>
            </a:endParaRPr>
          </a:p>
          <a:p>
            <a:pPr indent="0" lvl="0" marL="0" rtl="0" algn="l">
              <a:lnSpc>
                <a:spcPct val="95000"/>
              </a:lnSpc>
              <a:spcBef>
                <a:spcPts val="1200"/>
              </a:spcBef>
              <a:spcAft>
                <a:spcPts val="0"/>
              </a:spcAft>
              <a:buClr>
                <a:schemeClr val="dk1"/>
              </a:buClr>
              <a:buSzPts val="1100"/>
              <a:buFont typeface="Arial"/>
              <a:buNone/>
            </a:pPr>
            <a:r>
              <a:rPr lang="en" sz="1250"/>
              <a:t>This type of application collects </a:t>
            </a:r>
            <a:r>
              <a:rPr lang="en" sz="1250">
                <a:solidFill>
                  <a:srgbClr val="FF0000"/>
                </a:solidFill>
              </a:rPr>
              <a:t>data from multiple smart objects, processes the collected data, and displays information resulting from the data that was processed.</a:t>
            </a:r>
            <a:endParaRPr sz="1250">
              <a:solidFill>
                <a:srgbClr val="FF0000"/>
              </a:solidFill>
            </a:endParaRPr>
          </a:p>
          <a:p>
            <a:pPr indent="0" lvl="0" marL="0" rtl="0" algn="l">
              <a:lnSpc>
                <a:spcPct val="95000"/>
              </a:lnSpc>
              <a:spcBef>
                <a:spcPts val="1200"/>
              </a:spcBef>
              <a:spcAft>
                <a:spcPts val="0"/>
              </a:spcAft>
              <a:buClr>
                <a:schemeClr val="dk1"/>
              </a:buClr>
              <a:buSzPts val="1100"/>
              <a:buFont typeface="Arial"/>
              <a:buNone/>
            </a:pPr>
            <a:r>
              <a:rPr lang="en" sz="1250"/>
              <a:t>The display can be about any aspect of the IoT network, </a:t>
            </a:r>
            <a:r>
              <a:rPr lang="en" sz="1250">
                <a:solidFill>
                  <a:srgbClr val="FF0000"/>
                </a:solidFill>
              </a:rPr>
              <a:t>from historical reports, statistics, or trends to individual system states</a:t>
            </a:r>
            <a:r>
              <a:rPr lang="en" sz="1250"/>
              <a:t>.</a:t>
            </a:r>
            <a:endParaRPr sz="1250"/>
          </a:p>
          <a:p>
            <a:pPr indent="-307975" lvl="0" marL="457200" marR="0" rtl="0" algn="l">
              <a:lnSpc>
                <a:spcPct val="95000"/>
              </a:lnSpc>
              <a:spcBef>
                <a:spcPts val="1200"/>
              </a:spcBef>
              <a:spcAft>
                <a:spcPts val="0"/>
              </a:spcAft>
              <a:buClr>
                <a:srgbClr val="FF0000"/>
              </a:buClr>
              <a:buSzPts val="1250"/>
              <a:buAutoNum type="arabicPeriod"/>
            </a:pPr>
            <a:r>
              <a:rPr b="1" lang="en" sz="1250">
                <a:solidFill>
                  <a:srgbClr val="FF0000"/>
                </a:solidFill>
              </a:rPr>
              <a:t>Control Application</a:t>
            </a:r>
            <a:endParaRPr b="1" sz="1250">
              <a:solidFill>
                <a:srgbClr val="FF0000"/>
              </a:solidFill>
            </a:endParaRPr>
          </a:p>
          <a:p>
            <a:pPr indent="0" lvl="0" marL="0" rtl="0" algn="l">
              <a:lnSpc>
                <a:spcPct val="95000"/>
              </a:lnSpc>
              <a:spcBef>
                <a:spcPts val="1200"/>
              </a:spcBef>
              <a:spcAft>
                <a:spcPts val="0"/>
              </a:spcAft>
              <a:buClr>
                <a:schemeClr val="dk1"/>
              </a:buClr>
              <a:buSzPts val="1100"/>
              <a:buFont typeface="Arial"/>
              <a:buNone/>
            </a:pPr>
            <a:r>
              <a:rPr lang="en" sz="1250"/>
              <a:t>This type of application </a:t>
            </a:r>
            <a:r>
              <a:rPr lang="en" sz="1250">
                <a:solidFill>
                  <a:srgbClr val="FF0000"/>
                </a:solidFill>
              </a:rPr>
              <a:t>controls the behaviour of the smart object or the behaviour of an object related to the smart object</a:t>
            </a:r>
            <a:r>
              <a:rPr lang="en" sz="1250"/>
              <a:t>.</a:t>
            </a:r>
            <a:endParaRPr sz="1250"/>
          </a:p>
          <a:p>
            <a:pPr indent="0" lvl="0" marL="0" rtl="0" algn="l">
              <a:lnSpc>
                <a:spcPct val="95000"/>
              </a:lnSpc>
              <a:spcBef>
                <a:spcPts val="1200"/>
              </a:spcBef>
              <a:spcAft>
                <a:spcPts val="1200"/>
              </a:spcAft>
              <a:buSzPts val="1100"/>
              <a:buNone/>
            </a:pPr>
            <a:r>
              <a:rPr lang="en" sz="1250">
                <a:solidFill>
                  <a:srgbClr val="FF0000"/>
                </a:solidFill>
              </a:rPr>
              <a:t>For ex : a pressure sensor may be connected to a pump</a:t>
            </a:r>
            <a:endParaRPr sz="125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1" type="body"/>
          </p:nvPr>
        </p:nvSpPr>
        <p:spPr>
          <a:xfrm>
            <a:off x="96700" y="248425"/>
            <a:ext cx="1497300" cy="4865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935"/>
              <a:buFont typeface="Arial"/>
              <a:buNone/>
            </a:pPr>
            <a:r>
              <a:rPr lang="en" sz="1330"/>
              <a:t>An example of control system architecture is SCADA.</a:t>
            </a:r>
            <a:endParaRPr sz="1330"/>
          </a:p>
          <a:p>
            <a:pPr indent="0" lvl="0" marL="0" rtl="0" algn="l">
              <a:lnSpc>
                <a:spcPct val="105000"/>
              </a:lnSpc>
              <a:spcBef>
                <a:spcPts val="1200"/>
              </a:spcBef>
              <a:spcAft>
                <a:spcPts val="0"/>
              </a:spcAft>
              <a:buClr>
                <a:schemeClr val="dk1"/>
              </a:buClr>
              <a:buSzPts val="935"/>
              <a:buFont typeface="Arial"/>
              <a:buNone/>
            </a:pPr>
            <a:r>
              <a:rPr lang="en" sz="1330"/>
              <a:t>SCADA was developed as a universal method to access remote systems and send instructions.</a:t>
            </a:r>
            <a:endParaRPr sz="1330"/>
          </a:p>
          <a:p>
            <a:pPr indent="0" lvl="0" marL="0" rtl="0" algn="l">
              <a:lnSpc>
                <a:spcPct val="105000"/>
              </a:lnSpc>
              <a:spcBef>
                <a:spcPts val="1200"/>
              </a:spcBef>
              <a:spcAft>
                <a:spcPts val="0"/>
              </a:spcAft>
              <a:buClr>
                <a:schemeClr val="dk1"/>
              </a:buClr>
              <a:buSzPts val="935"/>
              <a:buFont typeface="Arial"/>
              <a:buNone/>
            </a:pPr>
            <a:r>
              <a:t/>
            </a:r>
            <a:endParaRPr sz="1330"/>
          </a:p>
          <a:p>
            <a:pPr indent="0" lvl="0" marL="0" rtl="0" algn="l">
              <a:lnSpc>
                <a:spcPct val="105000"/>
              </a:lnSpc>
              <a:spcBef>
                <a:spcPts val="1200"/>
              </a:spcBef>
              <a:spcAft>
                <a:spcPts val="0"/>
              </a:spcAft>
              <a:buClr>
                <a:schemeClr val="dk1"/>
              </a:buClr>
              <a:buSzPts val="935"/>
              <a:buFont typeface="Arial"/>
              <a:buNone/>
            </a:pPr>
            <a:r>
              <a:rPr lang="en" sz="1330"/>
              <a:t>One example where SCADA is widely used is in the control and monitoring of remote terminal units (RTUs) on the electrical distribution grid.</a:t>
            </a:r>
            <a:endParaRPr sz="1330"/>
          </a:p>
          <a:p>
            <a:pPr indent="0" lvl="0" marL="0" rtl="0" algn="l">
              <a:lnSpc>
                <a:spcPct val="105000"/>
              </a:lnSpc>
              <a:spcBef>
                <a:spcPts val="1200"/>
              </a:spcBef>
              <a:spcAft>
                <a:spcPts val="1200"/>
              </a:spcAft>
              <a:buSzPts val="935"/>
              <a:buNone/>
            </a:pPr>
            <a:r>
              <a:t/>
            </a:r>
            <a:endParaRPr sz="1330"/>
          </a:p>
        </p:txBody>
      </p:sp>
      <p:pic>
        <p:nvPicPr>
          <p:cNvPr id="319" name="Google Shape;319;p37"/>
          <p:cNvPicPr preferRelativeResize="0"/>
          <p:nvPr/>
        </p:nvPicPr>
        <p:blipFill rotWithShape="1">
          <a:blip r:embed="rId3">
            <a:alphaModFix/>
          </a:blip>
          <a:srcRect b="0" l="0" r="0" t="0"/>
          <a:stretch/>
        </p:blipFill>
        <p:spPr>
          <a:xfrm>
            <a:off x="2113050" y="281550"/>
            <a:ext cx="6917976" cy="4776500"/>
          </a:xfrm>
          <a:prstGeom prst="rect">
            <a:avLst/>
          </a:prstGeom>
          <a:noFill/>
          <a:ln>
            <a:noFill/>
          </a:ln>
        </p:spPr>
      </p:pic>
      <p:sp>
        <p:nvSpPr>
          <p:cNvPr id="320" name="Google Shape;320;p37"/>
          <p:cNvSpPr txBox="1"/>
          <p:nvPr/>
        </p:nvSpPr>
        <p:spPr>
          <a:xfrm>
            <a:off x="8029325" y="1413950"/>
            <a:ext cx="1001700" cy="10503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Layer_1- sensors and actuators</a:t>
            </a:r>
            <a:endParaRPr b="0" i="0" sz="1300" u="none" cap="none" strike="noStrike">
              <a:solidFill>
                <a:srgbClr val="000000"/>
              </a:solidFill>
              <a:latin typeface="Arial"/>
              <a:ea typeface="Arial"/>
              <a:cs typeface="Arial"/>
              <a:sym typeface="Arial"/>
            </a:endParaRPr>
          </a:p>
        </p:txBody>
      </p:sp>
      <p:cxnSp>
        <p:nvCxnSpPr>
          <p:cNvPr id="321" name="Google Shape;321;p37"/>
          <p:cNvCxnSpPr>
            <a:stCxn id="320" idx="2"/>
          </p:cNvCxnSpPr>
          <p:nvPr/>
        </p:nvCxnSpPr>
        <p:spPr>
          <a:xfrm>
            <a:off x="8530175" y="2464250"/>
            <a:ext cx="18300" cy="410700"/>
          </a:xfrm>
          <a:prstGeom prst="straightConnector1">
            <a:avLst/>
          </a:prstGeom>
          <a:noFill/>
          <a:ln cap="flat" cmpd="sng" w="19050">
            <a:solidFill>
              <a:srgbClr val="FF0000"/>
            </a:solidFill>
            <a:prstDash val="solid"/>
            <a:round/>
            <a:headEnd len="sm" w="sm" type="none"/>
            <a:tailEnd len="med" w="med" type="triangle"/>
          </a:ln>
        </p:spPr>
      </p:cxnSp>
      <p:sp>
        <p:nvSpPr>
          <p:cNvPr id="322" name="Google Shape;322;p37"/>
          <p:cNvSpPr txBox="1"/>
          <p:nvPr/>
        </p:nvSpPr>
        <p:spPr>
          <a:xfrm>
            <a:off x="6684525" y="1962025"/>
            <a:ext cx="1296300" cy="6882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Layer_2&amp;3:connectivity and edge computing</a:t>
            </a:r>
            <a:endParaRPr b="0" i="0" sz="1200" u="none" cap="none" strike="noStrike">
              <a:solidFill>
                <a:srgbClr val="000000"/>
              </a:solidFill>
              <a:latin typeface="Arial"/>
              <a:ea typeface="Arial"/>
              <a:cs typeface="Arial"/>
              <a:sym typeface="Arial"/>
            </a:endParaRPr>
          </a:p>
        </p:txBody>
      </p:sp>
      <p:cxnSp>
        <p:nvCxnSpPr>
          <p:cNvPr id="323" name="Google Shape;323;p37"/>
          <p:cNvCxnSpPr>
            <a:stCxn id="322" idx="2"/>
          </p:cNvCxnSpPr>
          <p:nvPr/>
        </p:nvCxnSpPr>
        <p:spPr>
          <a:xfrm>
            <a:off x="7332675" y="2650225"/>
            <a:ext cx="1119300" cy="248700"/>
          </a:xfrm>
          <a:prstGeom prst="straightConnector1">
            <a:avLst/>
          </a:prstGeom>
          <a:noFill/>
          <a:ln cap="flat" cmpd="sng" w="19050">
            <a:solidFill>
              <a:srgbClr val="FF0000"/>
            </a:solidFill>
            <a:prstDash val="solid"/>
            <a:round/>
            <a:headEnd len="sm" w="sm" type="none"/>
            <a:tailEnd len="med" w="med" type="triangle"/>
          </a:ln>
        </p:spPr>
      </p:cxnSp>
      <p:sp>
        <p:nvSpPr>
          <p:cNvPr id="324" name="Google Shape;324;p37"/>
          <p:cNvSpPr txBox="1"/>
          <p:nvPr/>
        </p:nvSpPr>
        <p:spPr>
          <a:xfrm>
            <a:off x="5457525" y="4702875"/>
            <a:ext cx="1980000" cy="4107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Layer_2-connectivity and edge computing</a:t>
            </a:r>
            <a:endParaRPr b="0" i="0" sz="1100" u="none" cap="none" strike="noStrike">
              <a:solidFill>
                <a:srgbClr val="000000"/>
              </a:solidFill>
              <a:latin typeface="Arial"/>
              <a:ea typeface="Arial"/>
              <a:cs typeface="Arial"/>
              <a:sym typeface="Arial"/>
            </a:endParaRPr>
          </a:p>
        </p:txBody>
      </p:sp>
      <p:sp>
        <p:nvSpPr>
          <p:cNvPr id="325" name="Google Shape;325;p37"/>
          <p:cNvSpPr txBox="1"/>
          <p:nvPr/>
        </p:nvSpPr>
        <p:spPr>
          <a:xfrm>
            <a:off x="3010250" y="4758375"/>
            <a:ext cx="1819500" cy="2997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Layer_4-data acquisition</a:t>
            </a:r>
            <a:endParaRPr b="0" i="0" sz="1100" u="none" cap="none" strike="noStrike">
              <a:solidFill>
                <a:srgbClr val="000000"/>
              </a:solidFill>
              <a:latin typeface="Arial"/>
              <a:ea typeface="Arial"/>
              <a:cs typeface="Arial"/>
              <a:sym typeface="Arial"/>
            </a:endParaRPr>
          </a:p>
        </p:txBody>
      </p:sp>
      <p:sp>
        <p:nvSpPr>
          <p:cNvPr id="326" name="Google Shape;326;p37"/>
          <p:cNvSpPr txBox="1"/>
          <p:nvPr/>
        </p:nvSpPr>
        <p:spPr>
          <a:xfrm>
            <a:off x="1472325" y="3473950"/>
            <a:ext cx="1819500" cy="2997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Layer_5-data abstraction</a:t>
            </a:r>
            <a:endParaRPr b="0" i="0" sz="1100" u="none" cap="none" strike="noStrike">
              <a:solidFill>
                <a:srgbClr val="000000"/>
              </a:solidFill>
              <a:latin typeface="Arial"/>
              <a:ea typeface="Arial"/>
              <a:cs typeface="Arial"/>
              <a:sym typeface="Arial"/>
            </a:endParaRPr>
          </a:p>
        </p:txBody>
      </p:sp>
      <p:sp>
        <p:nvSpPr>
          <p:cNvPr id="327" name="Google Shape;327;p37"/>
          <p:cNvSpPr txBox="1"/>
          <p:nvPr/>
        </p:nvSpPr>
        <p:spPr>
          <a:xfrm>
            <a:off x="1472325" y="2032600"/>
            <a:ext cx="1447800" cy="2997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Layer_6-application</a:t>
            </a:r>
            <a:endParaRPr b="0" i="0" sz="1100" u="none" cap="none" strike="noStrike">
              <a:solidFill>
                <a:srgbClr val="000000"/>
              </a:solidFill>
              <a:latin typeface="Arial"/>
              <a:ea typeface="Arial"/>
              <a:cs typeface="Arial"/>
              <a:sym typeface="Arial"/>
            </a:endParaRPr>
          </a:p>
        </p:txBody>
      </p:sp>
      <p:sp>
        <p:nvSpPr>
          <p:cNvPr id="328" name="Google Shape;328;p37"/>
          <p:cNvSpPr txBox="1"/>
          <p:nvPr/>
        </p:nvSpPr>
        <p:spPr>
          <a:xfrm>
            <a:off x="6684525" y="699900"/>
            <a:ext cx="1447800" cy="299700"/>
          </a:xfrm>
          <a:prstGeom prst="rect">
            <a:avLst/>
          </a:prstGeom>
          <a:solidFill>
            <a:srgbClr val="FFFF00"/>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Layer_7-application</a:t>
            </a:r>
            <a:endParaRPr b="0" i="0" sz="1100" u="none" cap="none" strike="noStrike">
              <a:solidFill>
                <a:srgbClr val="000000"/>
              </a:solidFill>
              <a:latin typeface="Arial"/>
              <a:ea typeface="Arial"/>
              <a:cs typeface="Arial"/>
              <a:sym typeface="Arial"/>
            </a:endParaRPr>
          </a:p>
        </p:txBody>
      </p:sp>
      <p:sp>
        <p:nvSpPr>
          <p:cNvPr id="329" name="Google Shape;329;p37"/>
          <p:cNvSpPr txBox="1"/>
          <p:nvPr/>
        </p:nvSpPr>
        <p:spPr>
          <a:xfrm>
            <a:off x="1472325" y="2753275"/>
            <a:ext cx="875700" cy="299700"/>
          </a:xfrm>
          <a:prstGeom prst="rect">
            <a:avLst/>
          </a:prstGeom>
          <a:solidFill>
            <a:srgbClr val="D5A6B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Analytics application</a:t>
            </a:r>
            <a:endParaRPr b="0" i="0" sz="1100" u="none" cap="none" strike="noStrike">
              <a:solidFill>
                <a:srgbClr val="000000"/>
              </a:solidFill>
              <a:latin typeface="Arial"/>
              <a:ea typeface="Arial"/>
              <a:cs typeface="Arial"/>
              <a:sym typeface="Arial"/>
            </a:endParaRPr>
          </a:p>
        </p:txBody>
      </p:sp>
      <p:sp>
        <p:nvSpPr>
          <p:cNvPr id="330" name="Google Shape;330;p37"/>
          <p:cNvSpPr txBox="1"/>
          <p:nvPr/>
        </p:nvSpPr>
        <p:spPr>
          <a:xfrm>
            <a:off x="7105125" y="3123000"/>
            <a:ext cx="875700" cy="299700"/>
          </a:xfrm>
          <a:prstGeom prst="rect">
            <a:avLst/>
          </a:prstGeom>
          <a:solidFill>
            <a:srgbClr val="D5A6B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Control Application</a:t>
            </a:r>
            <a:endParaRPr b="0" i="0" sz="1100" u="none" cap="none" strike="noStrike">
              <a:solidFill>
                <a:srgbClr val="000000"/>
              </a:solidFill>
              <a:latin typeface="Arial"/>
              <a:ea typeface="Arial"/>
              <a:cs typeface="Arial"/>
              <a:sym typeface="Arial"/>
            </a:endParaRPr>
          </a:p>
        </p:txBody>
      </p:sp>
      <p:sp>
        <p:nvSpPr>
          <p:cNvPr id="331" name="Google Shape;331;p37"/>
          <p:cNvSpPr txBox="1"/>
          <p:nvPr/>
        </p:nvSpPr>
        <p:spPr>
          <a:xfrm>
            <a:off x="1944225" y="4737625"/>
            <a:ext cx="875700" cy="299700"/>
          </a:xfrm>
          <a:prstGeom prst="rect">
            <a:avLst/>
          </a:prstGeom>
          <a:solidFill>
            <a:srgbClr val="D5A6B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Control Application</a:t>
            </a:r>
            <a:endParaRPr b="0" i="0" sz="1100" u="none" cap="none" strike="noStrike">
              <a:solidFill>
                <a:srgbClr val="000000"/>
              </a:solidFill>
              <a:latin typeface="Arial"/>
              <a:ea typeface="Arial"/>
              <a:cs typeface="Arial"/>
              <a:sym typeface="Arial"/>
            </a:endParaRPr>
          </a:p>
        </p:txBody>
      </p:sp>
      <p:sp>
        <p:nvSpPr>
          <p:cNvPr id="332" name="Google Shape;332;p37"/>
          <p:cNvSpPr txBox="1"/>
          <p:nvPr/>
        </p:nvSpPr>
        <p:spPr>
          <a:xfrm>
            <a:off x="1800825" y="1413950"/>
            <a:ext cx="1119300" cy="299700"/>
          </a:xfrm>
          <a:prstGeom prst="rect">
            <a:avLst/>
          </a:prstGeom>
          <a:solidFill>
            <a:srgbClr val="93C47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Data Analytics</a:t>
            </a:r>
            <a:endParaRPr b="0" i="0" sz="1100" u="none" cap="none" strike="noStrike">
              <a:solidFill>
                <a:srgbClr val="000000"/>
              </a:solidFill>
              <a:latin typeface="Arial"/>
              <a:ea typeface="Arial"/>
              <a:cs typeface="Arial"/>
              <a:sym typeface="Arial"/>
            </a:endParaRPr>
          </a:p>
        </p:txBody>
      </p:sp>
      <p:sp>
        <p:nvSpPr>
          <p:cNvPr id="333" name="Google Shape;333;p37"/>
          <p:cNvSpPr txBox="1"/>
          <p:nvPr/>
        </p:nvSpPr>
        <p:spPr>
          <a:xfrm>
            <a:off x="5280375" y="999600"/>
            <a:ext cx="1296300" cy="299700"/>
          </a:xfrm>
          <a:prstGeom prst="rect">
            <a:avLst/>
          </a:prstGeom>
          <a:solidFill>
            <a:srgbClr val="93C47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Network Analytics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b="1" lang="en" sz="1800">
                <a:solidFill>
                  <a:schemeClr val="dk2"/>
                </a:solidFill>
              </a:rPr>
              <a:t>DATA VERSUS NETWORK ANALYTICS</a:t>
            </a:r>
            <a:endParaRPr b="1"/>
          </a:p>
        </p:txBody>
      </p:sp>
      <p:sp>
        <p:nvSpPr>
          <p:cNvPr id="339" name="Google Shape;33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a:t>Data analytics:</a:t>
            </a:r>
            <a:r>
              <a:rPr lang="en"/>
              <a:t>This type of analytics </a:t>
            </a:r>
            <a:r>
              <a:rPr lang="en">
                <a:solidFill>
                  <a:srgbClr val="FF0000"/>
                </a:solidFill>
              </a:rPr>
              <a:t>processes the data collected by smart objects and combines it to provide an intelligent view</a:t>
            </a:r>
            <a:r>
              <a:rPr lang="en"/>
              <a:t> related to the IoT system.</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b="1" lang="en"/>
              <a:t>Network analytics: </a:t>
            </a:r>
            <a:r>
              <a:rPr lang="en"/>
              <a:t>Most IoT systems are built around smart objects connected to the network</a:t>
            </a:r>
            <a:endParaRPr/>
          </a:p>
          <a:p>
            <a:pPr indent="0" lvl="0" marL="0" rtl="0" algn="l">
              <a:lnSpc>
                <a:spcPct val="115000"/>
              </a:lnSpc>
              <a:spcBef>
                <a:spcPts val="1200"/>
              </a:spcBef>
              <a:spcAft>
                <a:spcPts val="0"/>
              </a:spcAft>
              <a:buClr>
                <a:schemeClr val="dk1"/>
              </a:buClr>
              <a:buSzPts val="1100"/>
              <a:buFont typeface="Arial"/>
              <a:buNone/>
            </a:pPr>
            <a:r>
              <a:rPr lang="en"/>
              <a:t>A </a:t>
            </a:r>
            <a:r>
              <a:rPr lang="en">
                <a:solidFill>
                  <a:srgbClr val="FF0000"/>
                </a:solidFill>
              </a:rPr>
              <a:t>loss or degradation in connectivity is likely to affect the efficiency of the system</a:t>
            </a:r>
            <a:r>
              <a:rPr lang="en"/>
              <a:t>. Such a loss can have </a:t>
            </a:r>
            <a:r>
              <a:rPr lang="en">
                <a:solidFill>
                  <a:srgbClr val="FF0000"/>
                </a:solidFill>
              </a:rPr>
              <a:t>dramatic effects</a:t>
            </a:r>
            <a:r>
              <a:rPr lang="en"/>
              <a:t>.</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311700" y="1485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b="1" lang="en" sz="1800"/>
              <a:t>IOT DATA MANAGEMENT AND COMPUTE STACK</a:t>
            </a:r>
            <a:endParaRPr b="1"/>
          </a:p>
        </p:txBody>
      </p:sp>
      <p:sp>
        <p:nvSpPr>
          <p:cNvPr id="345" name="Google Shape;345;p39"/>
          <p:cNvSpPr txBox="1"/>
          <p:nvPr>
            <p:ph idx="1" type="body"/>
          </p:nvPr>
        </p:nvSpPr>
        <p:spPr>
          <a:xfrm>
            <a:off x="217425" y="721200"/>
            <a:ext cx="8717400" cy="4263000"/>
          </a:xfrm>
          <a:prstGeom prst="rect">
            <a:avLst/>
          </a:prstGeom>
          <a:noFill/>
          <a:ln>
            <a:noFill/>
          </a:ln>
        </p:spPr>
        <p:txBody>
          <a:bodyPr anchorCtr="0" anchor="t" bIns="91425" lIns="91425" spcFirstLastPara="1" rIns="91425" wrap="square" tIns="91425">
            <a:noAutofit/>
          </a:bodyPr>
          <a:lstStyle/>
          <a:p>
            <a:pPr indent="-323532" lvl="0" marL="457200" rtl="0" algn="l">
              <a:lnSpc>
                <a:spcPct val="105000"/>
              </a:lnSpc>
              <a:spcBef>
                <a:spcPts val="0"/>
              </a:spcBef>
              <a:spcAft>
                <a:spcPts val="0"/>
              </a:spcAft>
              <a:buClr>
                <a:srgbClr val="333333"/>
              </a:buClr>
              <a:buSzPts val="1495"/>
              <a:buChar char="●"/>
            </a:pPr>
            <a:r>
              <a:rPr lang="en" sz="1495">
                <a:solidFill>
                  <a:srgbClr val="333333"/>
                </a:solidFill>
              </a:rPr>
              <a:t>The </a:t>
            </a:r>
            <a:r>
              <a:rPr lang="en" sz="1495">
                <a:solidFill>
                  <a:srgbClr val="FF0000"/>
                </a:solidFill>
              </a:rPr>
              <a:t>massive scale of IoT networks is fundamentally driving </a:t>
            </a:r>
            <a:r>
              <a:rPr lang="en" sz="1495">
                <a:solidFill>
                  <a:srgbClr val="333333"/>
                </a:solidFill>
              </a:rPr>
              <a:t>new architectures. As per the projections by Cisco nearly </a:t>
            </a:r>
            <a:r>
              <a:rPr lang="en" sz="1495">
                <a:solidFill>
                  <a:srgbClr val="FF0000"/>
                </a:solidFill>
              </a:rPr>
              <a:t>50 billion devices will be connected to the IoT</a:t>
            </a:r>
            <a:r>
              <a:rPr lang="en" sz="1495">
                <a:solidFill>
                  <a:srgbClr val="333333"/>
                </a:solidFill>
              </a:rPr>
              <a:t> networks by the year 2020.</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333333"/>
                </a:solidFill>
              </a:rPr>
              <a:t>In fact, the </a:t>
            </a:r>
            <a:r>
              <a:rPr lang="en" sz="1495">
                <a:solidFill>
                  <a:srgbClr val="FF0000"/>
                </a:solidFill>
              </a:rPr>
              <a:t>data generated by IoT sensors is one of the single biggest challenges</a:t>
            </a:r>
            <a:r>
              <a:rPr lang="en" sz="1495">
                <a:solidFill>
                  <a:srgbClr val="333333"/>
                </a:solidFill>
              </a:rPr>
              <a:t> in building an IoT system.</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333333"/>
                </a:solidFill>
              </a:rPr>
              <a:t>In the case of modern IT networks, the data sourced by a computer or server is typically generated by the client/server communications model, and it serves the needs of the application.</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FF0000"/>
                </a:solidFill>
              </a:rPr>
              <a:t>In sensor networks</a:t>
            </a:r>
            <a:r>
              <a:rPr lang="en" sz="1495">
                <a:solidFill>
                  <a:srgbClr val="333333"/>
                </a:solidFill>
              </a:rPr>
              <a:t>, the vast majority of </a:t>
            </a:r>
            <a:r>
              <a:rPr lang="en" sz="1495">
                <a:solidFill>
                  <a:srgbClr val="FF0000"/>
                </a:solidFill>
              </a:rPr>
              <a:t>data generated is unstructured</a:t>
            </a:r>
            <a:r>
              <a:rPr lang="en" sz="1495">
                <a:solidFill>
                  <a:srgbClr val="333333"/>
                </a:solidFill>
              </a:rPr>
              <a:t> and of </a:t>
            </a:r>
            <a:r>
              <a:rPr lang="en" sz="1495" u="sng">
                <a:solidFill>
                  <a:srgbClr val="333333"/>
                </a:solidFill>
              </a:rPr>
              <a:t>very little use on its own</a:t>
            </a:r>
            <a:r>
              <a:rPr lang="en" sz="1495">
                <a:solidFill>
                  <a:srgbClr val="333333"/>
                </a:solidFill>
              </a:rPr>
              <a:t>.</a:t>
            </a:r>
            <a:endParaRPr sz="149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In most cases, the </a:t>
            </a:r>
            <a:r>
              <a:rPr lang="en" sz="1185">
                <a:solidFill>
                  <a:srgbClr val="0000FF"/>
                </a:solidFill>
              </a:rPr>
              <a:t>processing location is outside the smart object</a:t>
            </a:r>
            <a:r>
              <a:rPr lang="en" sz="1185">
                <a:solidFill>
                  <a:srgbClr val="333333"/>
                </a:solidFill>
              </a:rPr>
              <a:t>. A natural location for this </a:t>
            </a:r>
            <a:r>
              <a:rPr lang="en" sz="1185">
                <a:solidFill>
                  <a:srgbClr val="0000FF"/>
                </a:solidFill>
              </a:rPr>
              <a:t>processing activity is the cloud.</a:t>
            </a:r>
            <a:endParaRPr sz="1185">
              <a:solidFill>
                <a:srgbClr val="0000FF"/>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Smart objects </a:t>
            </a:r>
            <a:r>
              <a:rPr lang="en" sz="1185" u="sng">
                <a:solidFill>
                  <a:srgbClr val="333333"/>
                </a:solidFill>
              </a:rPr>
              <a:t>need to connect to the cloud, and data processing is centralized</a:t>
            </a:r>
            <a:r>
              <a:rPr lang="en" sz="1185">
                <a:solidFill>
                  <a:srgbClr val="333333"/>
                </a:solidFill>
              </a:rPr>
              <a:t>.</a:t>
            </a:r>
            <a:endParaRPr sz="118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One advantage of this model is </a:t>
            </a:r>
            <a:r>
              <a:rPr lang="en" sz="1185" u="sng">
                <a:solidFill>
                  <a:srgbClr val="333333"/>
                </a:solidFill>
              </a:rPr>
              <a:t>simplicity</a:t>
            </a:r>
            <a:r>
              <a:rPr lang="en" sz="1185">
                <a:solidFill>
                  <a:srgbClr val="333333"/>
                </a:solidFill>
              </a:rPr>
              <a:t>. Objects just need to connect to a central cloud application.</a:t>
            </a:r>
            <a:endParaRPr sz="118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This model also has </a:t>
            </a:r>
            <a:r>
              <a:rPr b="1" lang="en" sz="1185">
                <a:solidFill>
                  <a:srgbClr val="333333"/>
                </a:solidFill>
              </a:rPr>
              <a:t>some limitations.</a:t>
            </a:r>
            <a:endParaRPr b="1" sz="1185">
              <a:solidFill>
                <a:srgbClr val="333333"/>
              </a:solidFill>
            </a:endParaRPr>
          </a:p>
          <a:p>
            <a:pPr indent="-303846" lvl="2" marL="1371600" rtl="0" algn="l">
              <a:lnSpc>
                <a:spcPct val="105000"/>
              </a:lnSpc>
              <a:spcBef>
                <a:spcPts val="0"/>
              </a:spcBef>
              <a:spcAft>
                <a:spcPts val="0"/>
              </a:spcAft>
              <a:buClr>
                <a:srgbClr val="333333"/>
              </a:buClr>
              <a:buSzPts val="1185"/>
              <a:buChar char="■"/>
            </a:pPr>
            <a:r>
              <a:rPr b="1" lang="en" sz="1185">
                <a:solidFill>
                  <a:srgbClr val="333333"/>
                </a:solidFill>
              </a:rPr>
              <a:t>The data volume increases with more number of smart objects being connected to the network which in turn creates a new requirements.</a:t>
            </a:r>
            <a:endParaRPr b="1" sz="1185">
              <a:solidFill>
                <a:srgbClr val="333333"/>
              </a:solidFill>
            </a:endParaRPr>
          </a:p>
          <a:p>
            <a:pPr indent="0" lvl="0" marL="0" rtl="0" algn="l">
              <a:lnSpc>
                <a:spcPct val="105000"/>
              </a:lnSpc>
              <a:spcBef>
                <a:spcPts val="1200"/>
              </a:spcBef>
              <a:spcAft>
                <a:spcPts val="1200"/>
              </a:spcAft>
              <a:buSzPts val="852"/>
              <a:buNone/>
            </a:pPr>
            <a:r>
              <a:t/>
            </a:r>
            <a:endParaRPr sz="1495">
              <a:solidFill>
                <a:srgbClr val="33333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type="title"/>
          </p:nvPr>
        </p:nvSpPr>
        <p:spPr>
          <a:xfrm>
            <a:off x="311700" y="1257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IOT Challenges</a:t>
            </a:r>
            <a:endParaRPr/>
          </a:p>
        </p:txBody>
      </p:sp>
      <p:pic>
        <p:nvPicPr>
          <p:cNvPr id="73" name="Google Shape;73;p4"/>
          <p:cNvPicPr preferRelativeResize="0"/>
          <p:nvPr/>
        </p:nvPicPr>
        <p:blipFill rotWithShape="1">
          <a:blip r:embed="rId3">
            <a:alphaModFix/>
          </a:blip>
          <a:srcRect b="0" l="0" r="0" t="0"/>
          <a:stretch/>
        </p:blipFill>
        <p:spPr>
          <a:xfrm>
            <a:off x="1311675" y="698400"/>
            <a:ext cx="7413025" cy="4377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These new requirements include the following</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b="1" lang="en"/>
              <a:t>1. Minimizing latency</a:t>
            </a:r>
            <a:endParaRPr b="1"/>
          </a:p>
          <a:p>
            <a:pPr indent="0" lvl="0" marL="0" rtl="0" algn="l">
              <a:lnSpc>
                <a:spcPct val="115000"/>
              </a:lnSpc>
              <a:spcBef>
                <a:spcPts val="1200"/>
              </a:spcBef>
              <a:spcAft>
                <a:spcPts val="0"/>
              </a:spcAft>
              <a:buClr>
                <a:schemeClr val="dk1"/>
              </a:buClr>
              <a:buSzPts val="1100"/>
              <a:buFont typeface="Arial"/>
              <a:buNone/>
            </a:pPr>
            <a:r>
              <a:rPr b="1" lang="en"/>
              <a:t>2. Conserving network bandwidth</a:t>
            </a:r>
            <a:endParaRPr b="1"/>
          </a:p>
          <a:p>
            <a:pPr indent="0" lvl="0" marL="0" rtl="0" algn="l">
              <a:lnSpc>
                <a:spcPct val="115000"/>
              </a:lnSpc>
              <a:spcBef>
                <a:spcPts val="1200"/>
              </a:spcBef>
              <a:spcAft>
                <a:spcPts val="0"/>
              </a:spcAft>
              <a:buClr>
                <a:schemeClr val="dk1"/>
              </a:buClr>
              <a:buSzPts val="1100"/>
              <a:buFont typeface="Arial"/>
              <a:buNone/>
            </a:pPr>
            <a:r>
              <a:rPr b="1" lang="en"/>
              <a:t>3. Increasing local efficiency</a:t>
            </a:r>
            <a:endParaRPr b="1"/>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1"/>
          <p:cNvPicPr preferRelativeResize="0"/>
          <p:nvPr/>
        </p:nvPicPr>
        <p:blipFill rotWithShape="1">
          <a:blip r:embed="rId3">
            <a:alphaModFix/>
          </a:blip>
          <a:srcRect b="0" l="0" r="0" t="0"/>
          <a:stretch/>
        </p:blipFill>
        <p:spPr>
          <a:xfrm>
            <a:off x="1247250" y="152400"/>
            <a:ext cx="6363221"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idx="1" type="body"/>
          </p:nvPr>
        </p:nvSpPr>
        <p:spPr>
          <a:xfrm>
            <a:off x="311700" y="532550"/>
            <a:ext cx="8520600" cy="43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770"/>
              <a:buFont typeface="Arial"/>
              <a:buNone/>
            </a:pPr>
            <a:r>
              <a:rPr lang="en" sz="1660"/>
              <a:t>IoT systems function differently. Several data-related problems need to be addressed:</a:t>
            </a:r>
            <a:endParaRPr sz="1660"/>
          </a:p>
          <a:p>
            <a:pPr indent="0" lvl="0" marL="0" rtl="0" algn="l">
              <a:lnSpc>
                <a:spcPct val="115000"/>
              </a:lnSpc>
              <a:spcBef>
                <a:spcPts val="1200"/>
              </a:spcBef>
              <a:spcAft>
                <a:spcPts val="0"/>
              </a:spcAft>
              <a:buClr>
                <a:schemeClr val="dk1"/>
              </a:buClr>
              <a:buSzPts val="770"/>
              <a:buFont typeface="Arial"/>
              <a:buNone/>
            </a:pPr>
            <a:r>
              <a:rPr lang="en" sz="1660"/>
              <a:t>1. </a:t>
            </a:r>
            <a:r>
              <a:rPr lang="en" sz="1660">
                <a:solidFill>
                  <a:srgbClr val="FF0000"/>
                </a:solidFill>
              </a:rPr>
              <a:t>Bandwidth</a:t>
            </a:r>
            <a:r>
              <a:rPr lang="en" sz="1660"/>
              <a:t> in last-mile </a:t>
            </a:r>
            <a:r>
              <a:rPr lang="en" sz="1660">
                <a:solidFill>
                  <a:srgbClr val="FF0000"/>
                </a:solidFill>
              </a:rPr>
              <a:t>IoT networks is very limited.</a:t>
            </a:r>
            <a:endParaRPr sz="1660">
              <a:solidFill>
                <a:srgbClr val="FF0000"/>
              </a:solidFill>
            </a:endParaRPr>
          </a:p>
          <a:p>
            <a:pPr indent="0" lvl="0" marL="0" rtl="0" algn="l">
              <a:lnSpc>
                <a:spcPct val="115000"/>
              </a:lnSpc>
              <a:spcBef>
                <a:spcPts val="1200"/>
              </a:spcBef>
              <a:spcAft>
                <a:spcPts val="0"/>
              </a:spcAft>
              <a:buClr>
                <a:schemeClr val="dk1"/>
              </a:buClr>
              <a:buSzPts val="770"/>
              <a:buFont typeface="Arial"/>
              <a:buNone/>
            </a:pPr>
            <a:r>
              <a:rPr lang="en" sz="1660"/>
              <a:t>2. </a:t>
            </a:r>
            <a:r>
              <a:rPr lang="en" sz="1660">
                <a:solidFill>
                  <a:srgbClr val="FF0000"/>
                </a:solidFill>
              </a:rPr>
              <a:t>Latency can be very high</a:t>
            </a:r>
            <a:r>
              <a:rPr lang="en" sz="1660"/>
              <a:t>.</a:t>
            </a:r>
            <a:endParaRPr sz="1660"/>
          </a:p>
          <a:p>
            <a:pPr indent="0" lvl="0" marL="0" rtl="0" algn="l">
              <a:lnSpc>
                <a:spcPct val="115000"/>
              </a:lnSpc>
              <a:spcBef>
                <a:spcPts val="1200"/>
              </a:spcBef>
              <a:spcAft>
                <a:spcPts val="0"/>
              </a:spcAft>
              <a:buClr>
                <a:schemeClr val="dk1"/>
              </a:buClr>
              <a:buSzPts val="770"/>
              <a:buFont typeface="Arial"/>
              <a:buNone/>
            </a:pPr>
            <a:r>
              <a:rPr lang="en" sz="1660"/>
              <a:t>3. </a:t>
            </a:r>
            <a:r>
              <a:rPr lang="en" sz="1660">
                <a:solidFill>
                  <a:srgbClr val="FF0000"/>
                </a:solidFill>
              </a:rPr>
              <a:t>Network backhaul from the gateway can be unreliable</a:t>
            </a:r>
            <a:r>
              <a:rPr lang="en" sz="1660"/>
              <a:t> and often depends on 3G/LTE or even satellite links</a:t>
            </a:r>
            <a:endParaRPr sz="1660"/>
          </a:p>
          <a:p>
            <a:pPr indent="0" lvl="0" marL="0" rtl="0" algn="l">
              <a:lnSpc>
                <a:spcPct val="115000"/>
              </a:lnSpc>
              <a:spcBef>
                <a:spcPts val="1200"/>
              </a:spcBef>
              <a:spcAft>
                <a:spcPts val="0"/>
              </a:spcAft>
              <a:buClr>
                <a:schemeClr val="dk1"/>
              </a:buClr>
              <a:buSzPts val="770"/>
              <a:buFont typeface="Arial"/>
              <a:buNone/>
            </a:pPr>
            <a:r>
              <a:rPr lang="en" sz="1660"/>
              <a:t>4. The volume of data transmitted o</a:t>
            </a:r>
            <a:r>
              <a:rPr lang="en" sz="1660">
                <a:solidFill>
                  <a:srgbClr val="FF0000"/>
                </a:solidFill>
              </a:rPr>
              <a:t>ver the backhaul can be high</a:t>
            </a:r>
            <a:r>
              <a:rPr lang="en" sz="1660"/>
              <a:t>, and much of the data may not really be that interesting(such as simple polling messages).</a:t>
            </a:r>
            <a:endParaRPr sz="1660"/>
          </a:p>
          <a:p>
            <a:pPr indent="0" lvl="0" marL="0" rtl="0" algn="l">
              <a:lnSpc>
                <a:spcPct val="115000"/>
              </a:lnSpc>
              <a:spcBef>
                <a:spcPts val="1200"/>
              </a:spcBef>
              <a:spcAft>
                <a:spcPts val="0"/>
              </a:spcAft>
              <a:buClr>
                <a:schemeClr val="dk1"/>
              </a:buClr>
              <a:buSzPts val="770"/>
              <a:buFont typeface="Arial"/>
              <a:buNone/>
            </a:pPr>
            <a:r>
              <a:rPr lang="en" sz="1660"/>
              <a:t>5. </a:t>
            </a:r>
            <a:r>
              <a:rPr lang="en" sz="1660">
                <a:solidFill>
                  <a:srgbClr val="FF0000"/>
                </a:solidFill>
              </a:rPr>
              <a:t>Big data is getting bigger</a:t>
            </a:r>
            <a:r>
              <a:rPr lang="en" sz="1660"/>
              <a:t>. </a:t>
            </a:r>
            <a:endParaRPr sz="1660"/>
          </a:p>
          <a:p>
            <a:pPr indent="0" lvl="0" marL="0" rtl="0" algn="l">
              <a:lnSpc>
                <a:spcPct val="115000"/>
              </a:lnSpc>
              <a:spcBef>
                <a:spcPts val="1200"/>
              </a:spcBef>
              <a:spcAft>
                <a:spcPts val="0"/>
              </a:spcAft>
              <a:buClr>
                <a:schemeClr val="dk1"/>
              </a:buClr>
              <a:buSzPts val="770"/>
              <a:buFont typeface="Arial"/>
              <a:buNone/>
            </a:pPr>
            <a:r>
              <a:rPr lang="en" sz="1660"/>
              <a:t>6. The concept of </a:t>
            </a:r>
            <a:r>
              <a:rPr lang="en" sz="1660">
                <a:solidFill>
                  <a:srgbClr val="FF0000"/>
                </a:solidFill>
              </a:rPr>
              <a:t>storing and analyzing all sensor data in the cloud is impractical</a:t>
            </a:r>
            <a:r>
              <a:rPr lang="en" sz="1660"/>
              <a:t>.</a:t>
            </a:r>
            <a:endParaRPr sz="1660"/>
          </a:p>
          <a:p>
            <a:pPr indent="0" lvl="0" marL="0" rtl="0" algn="l">
              <a:lnSpc>
                <a:spcPct val="115000"/>
              </a:lnSpc>
              <a:spcBef>
                <a:spcPts val="1200"/>
              </a:spcBef>
              <a:spcAft>
                <a:spcPts val="1200"/>
              </a:spcAft>
              <a:buSzPts val="770"/>
              <a:buNone/>
            </a:pPr>
            <a:r>
              <a:t/>
            </a:r>
            <a:endParaRPr sz="166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9009"/>
              <a:buFont typeface="Arial"/>
              <a:buNone/>
            </a:pPr>
            <a:r>
              <a:rPr b="1" lang="en" sz="2244">
                <a:solidFill>
                  <a:schemeClr val="dk2"/>
                </a:solidFill>
              </a:rPr>
              <a:t>Fog Computing</a:t>
            </a:r>
            <a:endParaRPr b="1" sz="3243"/>
          </a:p>
        </p:txBody>
      </p:sp>
      <p:sp>
        <p:nvSpPr>
          <p:cNvPr id="366" name="Google Shape;366;p43"/>
          <p:cNvSpPr txBox="1"/>
          <p:nvPr>
            <p:ph idx="1" type="body"/>
          </p:nvPr>
        </p:nvSpPr>
        <p:spPr>
          <a:xfrm>
            <a:off x="311700" y="1152475"/>
            <a:ext cx="8520600" cy="3726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SzPts val="1800"/>
              <a:buNone/>
            </a:pPr>
            <a:r>
              <a:rPr lang="en"/>
              <a:t>The </a:t>
            </a:r>
            <a:r>
              <a:rPr lang="en">
                <a:solidFill>
                  <a:srgbClr val="FF0000"/>
                </a:solidFill>
              </a:rPr>
              <a:t>solution to the challenges</a:t>
            </a:r>
            <a:r>
              <a:rPr lang="en"/>
              <a:t> encountered in data management is </a:t>
            </a:r>
            <a:endParaRPr/>
          </a:p>
          <a:p>
            <a:pPr indent="-342900" lvl="0" marL="457200" marR="0" rtl="0" algn="l">
              <a:lnSpc>
                <a:spcPct val="150000"/>
              </a:lnSpc>
              <a:spcBef>
                <a:spcPts val="1200"/>
              </a:spcBef>
              <a:spcAft>
                <a:spcPts val="0"/>
              </a:spcAft>
              <a:buSzPts val="1800"/>
              <a:buChar char="●"/>
            </a:pPr>
            <a:r>
              <a:rPr lang="en"/>
              <a:t>to </a:t>
            </a:r>
            <a:r>
              <a:rPr lang="en">
                <a:solidFill>
                  <a:srgbClr val="FF0000"/>
                </a:solidFill>
              </a:rPr>
              <a:t>distribute data management throughout the IoT system</a:t>
            </a:r>
            <a:r>
              <a:rPr lang="en"/>
              <a:t>,</a:t>
            </a:r>
            <a:endParaRPr/>
          </a:p>
          <a:p>
            <a:pPr indent="-342900" lvl="0" marL="457200" rtl="0" algn="l">
              <a:lnSpc>
                <a:spcPct val="150000"/>
              </a:lnSpc>
              <a:spcBef>
                <a:spcPts val="0"/>
              </a:spcBef>
              <a:spcAft>
                <a:spcPts val="0"/>
              </a:spcAft>
              <a:buSzPts val="1800"/>
              <a:buChar char="●"/>
            </a:pPr>
            <a:r>
              <a:rPr lang="en">
                <a:solidFill>
                  <a:srgbClr val="FF0000"/>
                </a:solidFill>
              </a:rPr>
              <a:t>as close to the edge of the IP </a:t>
            </a:r>
            <a:r>
              <a:rPr lang="en"/>
              <a:t>network as possible.</a:t>
            </a:r>
            <a:endParaRPr/>
          </a:p>
          <a:p>
            <a:pPr indent="-342900" lvl="0" marL="457200" rtl="0" algn="l">
              <a:lnSpc>
                <a:spcPct val="150000"/>
              </a:lnSpc>
              <a:spcBef>
                <a:spcPts val="0"/>
              </a:spcBef>
              <a:spcAft>
                <a:spcPts val="0"/>
              </a:spcAft>
              <a:buSzPts val="1800"/>
              <a:buChar char="●"/>
            </a:pPr>
            <a:r>
              <a:rPr lang="en"/>
              <a:t>The best-known embodiment of edge services in IoT is f</a:t>
            </a:r>
            <a:r>
              <a:rPr lang="en">
                <a:solidFill>
                  <a:srgbClr val="FF0000"/>
                </a:solidFill>
              </a:rPr>
              <a:t>og computing.</a:t>
            </a:r>
            <a:endParaRPr>
              <a:solidFill>
                <a:srgbClr val="FF0000"/>
              </a:solidFill>
            </a:endParaRPr>
          </a:p>
          <a:p>
            <a:pPr indent="0" lvl="0" marL="0" rtl="0" algn="l">
              <a:lnSpc>
                <a:spcPct val="150000"/>
              </a:lnSpc>
              <a:spcBef>
                <a:spcPts val="1200"/>
              </a:spcBef>
              <a:spcAft>
                <a:spcPts val="0"/>
              </a:spcAft>
              <a:buSzPts val="1800"/>
              <a:buNone/>
            </a:pPr>
            <a:r>
              <a:rPr b="1" lang="en"/>
              <a:t>Fog node:</a:t>
            </a:r>
            <a:r>
              <a:rPr lang="en"/>
              <a:t> Any device with </a:t>
            </a:r>
            <a:r>
              <a:rPr lang="en">
                <a:solidFill>
                  <a:srgbClr val="FF0000"/>
                </a:solidFill>
              </a:rPr>
              <a:t>computing, storage, and network connectivity can be a fog node</a:t>
            </a:r>
            <a:r>
              <a:rPr lang="en"/>
              <a:t>.</a:t>
            </a:r>
            <a:endParaRPr/>
          </a:p>
          <a:p>
            <a:pPr indent="-342900" lvl="0" marL="457200" rtl="0" algn="l">
              <a:lnSpc>
                <a:spcPct val="150000"/>
              </a:lnSpc>
              <a:spcBef>
                <a:spcPts val="1200"/>
              </a:spcBef>
              <a:spcAft>
                <a:spcPts val="0"/>
              </a:spcAft>
              <a:buSzPts val="1800"/>
              <a:buChar char="●"/>
            </a:pPr>
            <a:r>
              <a:rPr lang="en"/>
              <a:t>Examples include industrial controllers, switches, routers, embedded servers, and IoT gateways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4"/>
          <p:cNvPicPr preferRelativeResize="0"/>
          <p:nvPr/>
        </p:nvPicPr>
        <p:blipFill rotWithShape="1">
          <a:blip r:embed="rId3">
            <a:alphaModFix/>
          </a:blip>
          <a:srcRect b="0" l="0" r="0" t="0"/>
          <a:stretch/>
        </p:blipFill>
        <p:spPr>
          <a:xfrm>
            <a:off x="152400" y="152400"/>
            <a:ext cx="8150326" cy="4838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5"/>
          <p:cNvPicPr preferRelativeResize="0"/>
          <p:nvPr/>
        </p:nvPicPr>
        <p:blipFill rotWithShape="1">
          <a:blip r:embed="rId3">
            <a:alphaModFix/>
          </a:blip>
          <a:srcRect b="0" l="0" r="0" t="0"/>
          <a:stretch/>
        </p:blipFill>
        <p:spPr>
          <a:xfrm>
            <a:off x="152400" y="152400"/>
            <a:ext cx="6732726"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2672"/>
              <a:buFont typeface="Arial"/>
              <a:buNone/>
            </a:pPr>
            <a:r>
              <a:rPr b="1" lang="en" sz="2577">
                <a:solidFill>
                  <a:schemeClr val="dk2"/>
                </a:solidFill>
              </a:rPr>
              <a:t>Characteristic of fog computing</a:t>
            </a:r>
            <a:endParaRPr b="1" sz="3577"/>
          </a:p>
        </p:txBody>
      </p:sp>
      <p:sp>
        <p:nvSpPr>
          <p:cNvPr id="382" name="Google Shape;382;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The characteristic of fog computing are as follows:</a:t>
            </a:r>
            <a:endParaRPr/>
          </a:p>
          <a:p>
            <a:pPr indent="0" lvl="0" marL="0" rtl="0" algn="l">
              <a:lnSpc>
                <a:spcPct val="115000"/>
              </a:lnSpc>
              <a:spcBef>
                <a:spcPts val="1200"/>
              </a:spcBef>
              <a:spcAft>
                <a:spcPts val="0"/>
              </a:spcAft>
              <a:buClr>
                <a:schemeClr val="dk1"/>
              </a:buClr>
              <a:buSzPts val="1100"/>
              <a:buFont typeface="Arial"/>
              <a:buNone/>
            </a:pPr>
            <a:r>
              <a:rPr lang="en"/>
              <a:t>1. Contextual location awareness and low latency</a:t>
            </a:r>
            <a:endParaRPr/>
          </a:p>
          <a:p>
            <a:pPr indent="0" lvl="0" marL="0" rtl="0" algn="l">
              <a:lnSpc>
                <a:spcPct val="115000"/>
              </a:lnSpc>
              <a:spcBef>
                <a:spcPts val="1200"/>
              </a:spcBef>
              <a:spcAft>
                <a:spcPts val="0"/>
              </a:spcAft>
              <a:buClr>
                <a:schemeClr val="dk1"/>
              </a:buClr>
              <a:buSzPts val="1100"/>
              <a:buFont typeface="Arial"/>
              <a:buNone/>
            </a:pPr>
            <a:r>
              <a:rPr lang="en"/>
              <a:t>2. Geographic distribution</a:t>
            </a:r>
            <a:endParaRPr/>
          </a:p>
          <a:p>
            <a:pPr indent="0" lvl="0" marL="0" rtl="0" algn="l">
              <a:lnSpc>
                <a:spcPct val="115000"/>
              </a:lnSpc>
              <a:spcBef>
                <a:spcPts val="1200"/>
              </a:spcBef>
              <a:spcAft>
                <a:spcPts val="0"/>
              </a:spcAft>
              <a:buClr>
                <a:schemeClr val="dk1"/>
              </a:buClr>
              <a:buSzPts val="1100"/>
              <a:buFont typeface="Arial"/>
              <a:buNone/>
            </a:pPr>
            <a:r>
              <a:rPr lang="en"/>
              <a:t>3. Deployment near IoT endpoints</a:t>
            </a:r>
            <a:endParaRPr/>
          </a:p>
          <a:p>
            <a:pPr indent="0" lvl="0" marL="0" rtl="0" algn="l">
              <a:lnSpc>
                <a:spcPct val="115000"/>
              </a:lnSpc>
              <a:spcBef>
                <a:spcPts val="1200"/>
              </a:spcBef>
              <a:spcAft>
                <a:spcPts val="0"/>
              </a:spcAft>
              <a:buClr>
                <a:schemeClr val="dk1"/>
              </a:buClr>
              <a:buSzPts val="1100"/>
              <a:buFont typeface="Arial"/>
              <a:buNone/>
            </a:pPr>
            <a:r>
              <a:rPr lang="en"/>
              <a:t>4. Wireless communication between the fog and the IoT endpoint</a:t>
            </a:r>
            <a:endParaRPr/>
          </a:p>
          <a:p>
            <a:pPr indent="0" lvl="0" marL="0" rtl="0" algn="l">
              <a:lnSpc>
                <a:spcPct val="115000"/>
              </a:lnSpc>
              <a:spcBef>
                <a:spcPts val="1200"/>
              </a:spcBef>
              <a:spcAft>
                <a:spcPts val="0"/>
              </a:spcAft>
              <a:buClr>
                <a:schemeClr val="dk1"/>
              </a:buClr>
              <a:buSzPts val="1100"/>
              <a:buFont typeface="Arial"/>
              <a:buNone/>
            </a:pPr>
            <a:r>
              <a:rPr lang="en"/>
              <a:t>5. Use for real-time interactions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1562"/>
              <a:buFont typeface="Arial"/>
              <a:buNone/>
            </a:pPr>
            <a:r>
              <a:rPr b="1" lang="en" sz="2133">
                <a:solidFill>
                  <a:schemeClr val="dk2"/>
                </a:solidFill>
              </a:rPr>
              <a:t>EDGE COMPUTING</a:t>
            </a:r>
            <a:endParaRPr b="1" sz="3133"/>
          </a:p>
        </p:txBody>
      </p:sp>
      <p:sp>
        <p:nvSpPr>
          <p:cNvPr id="388" name="Google Shape;388;p47"/>
          <p:cNvSpPr txBox="1"/>
          <p:nvPr>
            <p:ph idx="1" type="body"/>
          </p:nvPr>
        </p:nvSpPr>
        <p:spPr>
          <a:xfrm>
            <a:off x="311700" y="1017725"/>
            <a:ext cx="8520600" cy="3885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Edge computing as “a part of a distributed computing topology in which i</a:t>
            </a:r>
            <a:r>
              <a:rPr lang="en">
                <a:solidFill>
                  <a:srgbClr val="FF0000"/>
                </a:solidFill>
              </a:rPr>
              <a:t>nformation processing is located close to the edge – where things and people produce or consume that information</a:t>
            </a:r>
            <a:r>
              <a:rPr lang="en"/>
              <a:t>.”</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t>Edge compute – capable meters are able to </a:t>
            </a:r>
            <a:r>
              <a:rPr lang="en">
                <a:solidFill>
                  <a:srgbClr val="FF0000"/>
                </a:solidFill>
              </a:rPr>
              <a:t>communicate with each other to share information on small subsets. -example - </a:t>
            </a:r>
            <a:r>
              <a:rPr lang="en">
                <a:solidFill>
                  <a:srgbClr val="0000FF"/>
                </a:solidFill>
              </a:rPr>
              <a:t>smart meters/smart devices</a:t>
            </a:r>
            <a:endParaRPr>
              <a:solidFill>
                <a:srgbClr val="0000FF"/>
              </a:solidFill>
            </a:endParaRPr>
          </a:p>
          <a:p>
            <a:pPr indent="0" lvl="0" marL="0" rtl="0" algn="ctr">
              <a:lnSpc>
                <a:spcPct val="115000"/>
              </a:lnSpc>
              <a:spcBef>
                <a:spcPts val="1200"/>
              </a:spcBef>
              <a:spcAft>
                <a:spcPts val="0"/>
              </a:spcAft>
              <a:buClr>
                <a:schemeClr val="dk1"/>
              </a:buClr>
              <a:buSzPts val="1100"/>
              <a:buFont typeface="Arial"/>
              <a:buNone/>
            </a:pPr>
            <a:r>
              <a:rPr b="1" lang="en" sz="1900"/>
              <a:t>Edge computing is also sometimes called “mist” computing.</a:t>
            </a:r>
            <a:endParaRPr b="1" sz="1900"/>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111111"/>
              <a:buNone/>
            </a:pPr>
            <a:r>
              <a:rPr lang="en"/>
              <a:t>The Core IoT Functional Stack</a:t>
            </a:r>
            <a:endParaRPr/>
          </a:p>
        </p:txBody>
      </p:sp>
      <p:sp>
        <p:nvSpPr>
          <p:cNvPr id="394" name="Google Shape;394;p48"/>
          <p:cNvSpPr txBox="1"/>
          <p:nvPr>
            <p:ph idx="1" type="body"/>
          </p:nvPr>
        </p:nvSpPr>
        <p:spPr>
          <a:xfrm>
            <a:off x="311700" y="1152475"/>
            <a:ext cx="8520600" cy="3786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a:t>IoT networks are built around the concept of “things,” or smart objects performing functions and delivering new connected services. These objects are “smart” because they use a combination of contextual information and configured goals to perform actions. These actions can be self-contained (that is, the smart object does not rely on external systems for its actions); however, in most cases, the “thing” interacts with an external system to report information that the smart object collects, to exchange with other objects, or to interact with a management platform. In this case, the management platform can be used to process data collected from the smart object and also guide the behavior of the smart object. From an architectural standpoint, several components have to work together for an IoT network to be operational: “Things” layer: At this layer, the physical devices need to fit the constraints of the environment in which they are deployed while still being able to provide the information needed.</a:t>
            </a:r>
            <a:endParaRPr/>
          </a:p>
          <a:p>
            <a:pPr indent="0" lvl="0" marL="0" rtl="0" algn="l">
              <a:lnSpc>
                <a:spcPct val="95000"/>
              </a:lnSpc>
              <a:spcBef>
                <a:spcPts val="1200"/>
              </a:spcBef>
              <a:spcAft>
                <a:spcPts val="1200"/>
              </a:spcAft>
              <a:buSzPts val="275"/>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Communications network layer:</a:t>
            </a:r>
            <a:endParaRPr/>
          </a:p>
        </p:txBody>
      </p:sp>
      <p:sp>
        <p:nvSpPr>
          <p:cNvPr id="400" name="Google Shape;400;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lang="en" sz="1250"/>
              <a:t>Communications network layer: When smart objects are not self- contained, they need to communicate with an external system. In many  cases, this communication uses a wireless technology. This layer has four sublayers:</a:t>
            </a:r>
            <a:endParaRPr sz="1250"/>
          </a:p>
          <a:p>
            <a:pPr indent="-307975" lvl="0" marL="457200" rtl="0" algn="l">
              <a:lnSpc>
                <a:spcPct val="105000"/>
              </a:lnSpc>
              <a:spcBef>
                <a:spcPts val="1200"/>
              </a:spcBef>
              <a:spcAft>
                <a:spcPts val="0"/>
              </a:spcAft>
              <a:buSzPts val="1250"/>
              <a:buChar char="●"/>
            </a:pPr>
            <a:r>
              <a:rPr lang="en" sz="1250"/>
              <a:t>Access network sublayer: The last mile of the IoT network is the  access network. This is typically made up of wireless technologies  such as 802.11ah, 802.15.4g, and LoRa. The sensors connected to the access network may also be wired.</a:t>
            </a:r>
            <a:endParaRPr sz="1250"/>
          </a:p>
          <a:p>
            <a:pPr indent="-307975" lvl="0" marL="457200" rtl="0" algn="l">
              <a:lnSpc>
                <a:spcPct val="105000"/>
              </a:lnSpc>
              <a:spcBef>
                <a:spcPts val="0"/>
              </a:spcBef>
              <a:spcAft>
                <a:spcPts val="0"/>
              </a:spcAft>
              <a:buSzPts val="1250"/>
              <a:buChar char="●"/>
            </a:pPr>
            <a:r>
              <a:rPr lang="en" sz="1250"/>
              <a:t>Gateways and backhaul network sublayer: A common communication system organizes multiple smart objects in a given area around a common gateway. The gateway communicates directly with the smart objects. The role of the gateway is to forward the collected information through a longer-range medium (called the backhaul) to a headend central station where the information is processed. This information exchange is a Layer 7 (application) function, which is the reason this object is called a gateway. On IP networks, this gateway also forwards packets from one IP network to another, and it therefore acts as a router.</a:t>
            </a:r>
            <a:endParaRPr sz="1250"/>
          </a:p>
          <a:p>
            <a:pPr indent="-307975" lvl="0" marL="457200" rtl="0" algn="l">
              <a:lnSpc>
                <a:spcPct val="105000"/>
              </a:lnSpc>
              <a:spcBef>
                <a:spcPts val="0"/>
              </a:spcBef>
              <a:spcAft>
                <a:spcPts val="0"/>
              </a:spcAft>
              <a:buSzPts val="1250"/>
              <a:buChar char="●"/>
            </a:pPr>
            <a:r>
              <a:rPr lang="en" sz="1250"/>
              <a:t>Network transport sublayer: For communication to be successful,network and transport layer protocols such as IP and UDP must be implemented to support the variety of devices to connect and media to use.</a:t>
            </a:r>
            <a:endParaRPr sz="1250"/>
          </a:p>
          <a:p>
            <a:pPr indent="-307975" lvl="0" marL="457200" rtl="0" algn="l">
              <a:lnSpc>
                <a:spcPct val="105000"/>
              </a:lnSpc>
              <a:spcBef>
                <a:spcPts val="0"/>
              </a:spcBef>
              <a:spcAft>
                <a:spcPts val="0"/>
              </a:spcAft>
              <a:buSzPts val="1250"/>
              <a:buChar char="●"/>
            </a:pPr>
            <a:r>
              <a:rPr lang="en" sz="1250"/>
              <a:t>IoT network management sublayer: Additional protocols must be in place to allow the headend applications to exchange data with thesensors. Examples include CoAP and MQTT.</a:t>
            </a:r>
            <a:endParaRPr sz="1250"/>
          </a:p>
          <a:p>
            <a:pPr indent="0" lvl="0" marL="0" rtl="0" algn="l">
              <a:lnSpc>
                <a:spcPct val="105000"/>
              </a:lnSpc>
              <a:spcBef>
                <a:spcPts val="1200"/>
              </a:spcBef>
              <a:spcAft>
                <a:spcPts val="1200"/>
              </a:spcAft>
              <a:buSzPts val="275"/>
              <a:buNone/>
            </a:pPr>
            <a:r>
              <a:t/>
            </a:r>
            <a:endParaRPr sz="12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5"/>
          <p:cNvPicPr preferRelativeResize="0"/>
          <p:nvPr/>
        </p:nvPicPr>
        <p:blipFill rotWithShape="1">
          <a:blip r:embed="rId3">
            <a:alphaModFix/>
          </a:blip>
          <a:srcRect b="0" l="0" r="0" t="0"/>
          <a:stretch/>
        </p:blipFill>
        <p:spPr>
          <a:xfrm>
            <a:off x="889700" y="171725"/>
            <a:ext cx="7051725" cy="4812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Application and analytics layer:</a:t>
            </a:r>
            <a:endParaRPr/>
          </a:p>
        </p:txBody>
      </p:sp>
      <p:sp>
        <p:nvSpPr>
          <p:cNvPr id="406" name="Google Shape;406;p50"/>
          <p:cNvSpPr txBox="1"/>
          <p:nvPr>
            <p:ph idx="1" type="body"/>
          </p:nvPr>
        </p:nvSpPr>
        <p:spPr>
          <a:xfrm>
            <a:off x="266075" y="11638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At the upper layer, an application</a:t>
            </a:r>
            <a:endParaRPr/>
          </a:p>
          <a:p>
            <a:pPr indent="0" lvl="0" marL="0" rtl="0" algn="l">
              <a:lnSpc>
                <a:spcPct val="115000"/>
              </a:lnSpc>
              <a:spcBef>
                <a:spcPts val="1200"/>
              </a:spcBef>
              <a:spcAft>
                <a:spcPts val="0"/>
              </a:spcAft>
              <a:buClr>
                <a:schemeClr val="dk1"/>
              </a:buClr>
              <a:buSzPts val="1100"/>
              <a:buFont typeface="Arial"/>
              <a:buNone/>
            </a:pPr>
            <a:r>
              <a:rPr lang="en"/>
              <a:t>needs to process the collected data, not only to control the smart objects</a:t>
            </a:r>
            <a:endParaRPr/>
          </a:p>
          <a:p>
            <a:pPr indent="0" lvl="0" marL="0" rtl="0" algn="l">
              <a:lnSpc>
                <a:spcPct val="115000"/>
              </a:lnSpc>
              <a:spcBef>
                <a:spcPts val="1200"/>
              </a:spcBef>
              <a:spcAft>
                <a:spcPts val="0"/>
              </a:spcAft>
              <a:buClr>
                <a:schemeClr val="dk1"/>
              </a:buClr>
              <a:buSzPts val="1100"/>
              <a:buFont typeface="Arial"/>
              <a:buNone/>
            </a:pPr>
            <a:r>
              <a:rPr lang="en"/>
              <a:t>when necessary, but to make intelligent decision based on the</a:t>
            </a:r>
            <a:endParaRPr/>
          </a:p>
          <a:p>
            <a:pPr indent="0" lvl="0" marL="0" rtl="0" algn="l">
              <a:lnSpc>
                <a:spcPct val="115000"/>
              </a:lnSpc>
              <a:spcBef>
                <a:spcPts val="1200"/>
              </a:spcBef>
              <a:spcAft>
                <a:spcPts val="0"/>
              </a:spcAft>
              <a:buClr>
                <a:schemeClr val="dk1"/>
              </a:buClr>
              <a:buSzPts val="1100"/>
              <a:buFont typeface="Arial"/>
              <a:buNone/>
            </a:pPr>
            <a:r>
              <a:rPr lang="en"/>
              <a:t>information collected and, in turn, instruct the “things” or other systems</a:t>
            </a:r>
            <a:endParaRPr/>
          </a:p>
          <a:p>
            <a:pPr indent="0" lvl="0" marL="0" rtl="0" algn="l">
              <a:lnSpc>
                <a:spcPct val="115000"/>
              </a:lnSpc>
              <a:spcBef>
                <a:spcPts val="1200"/>
              </a:spcBef>
              <a:spcAft>
                <a:spcPts val="0"/>
              </a:spcAft>
              <a:buClr>
                <a:schemeClr val="dk1"/>
              </a:buClr>
              <a:buSzPts val="1100"/>
              <a:buFont typeface="Arial"/>
              <a:buNone/>
            </a:pPr>
            <a:r>
              <a:rPr lang="en"/>
              <a:t>to adapt to the analyzed conditions and change their behaviors or</a:t>
            </a:r>
            <a:endParaRPr/>
          </a:p>
          <a:p>
            <a:pPr indent="0" lvl="0" marL="0" rtl="0" algn="l">
              <a:lnSpc>
                <a:spcPct val="115000"/>
              </a:lnSpc>
              <a:spcBef>
                <a:spcPts val="1200"/>
              </a:spcBef>
              <a:spcAft>
                <a:spcPts val="0"/>
              </a:spcAft>
              <a:buClr>
                <a:schemeClr val="dk1"/>
              </a:buClr>
              <a:buSzPts val="1100"/>
              <a:buFont typeface="Arial"/>
              <a:buNone/>
            </a:pPr>
            <a:r>
              <a:rPr lang="en"/>
              <a:t>parameters.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412" name="Google Shape;412;p51"/>
          <p:cNvPicPr preferRelativeResize="0"/>
          <p:nvPr/>
        </p:nvPicPr>
        <p:blipFill rotWithShape="1">
          <a:blip r:embed="rId3">
            <a:alphaModFix/>
          </a:blip>
          <a:srcRect b="0" l="0" r="0" t="0"/>
          <a:stretch/>
        </p:blipFill>
        <p:spPr>
          <a:xfrm>
            <a:off x="2109000" y="1017725"/>
            <a:ext cx="5934075" cy="3638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18" name="Google Shape;418;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19" name="Google Shape;419;p52"/>
          <p:cNvPicPr preferRelativeResize="0"/>
          <p:nvPr/>
        </p:nvPicPr>
        <p:blipFill rotWithShape="1">
          <a:blip r:embed="rId3">
            <a:alphaModFix/>
          </a:blip>
          <a:srcRect b="0" l="0" r="0" t="0"/>
          <a:stretch/>
        </p:blipFill>
        <p:spPr>
          <a:xfrm>
            <a:off x="1371600" y="128588"/>
            <a:ext cx="6400800" cy="488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6"/>
          <p:cNvPicPr preferRelativeResize="0"/>
          <p:nvPr/>
        </p:nvPicPr>
        <p:blipFill rotWithShape="1">
          <a:blip r:embed="rId3">
            <a:alphaModFix/>
          </a:blip>
          <a:srcRect b="0" l="0" r="0" t="0"/>
          <a:stretch/>
        </p:blipFill>
        <p:spPr>
          <a:xfrm>
            <a:off x="1316175" y="827300"/>
            <a:ext cx="7442726" cy="4316200"/>
          </a:xfrm>
          <a:prstGeom prst="rect">
            <a:avLst/>
          </a:prstGeom>
          <a:noFill/>
          <a:ln>
            <a:noFill/>
          </a:ln>
        </p:spPr>
      </p:pic>
      <p:sp>
        <p:nvSpPr>
          <p:cNvPr id="84" name="Google Shape;84;p6"/>
          <p:cNvSpPr txBox="1"/>
          <p:nvPr/>
        </p:nvSpPr>
        <p:spPr>
          <a:xfrm>
            <a:off x="1509325" y="254850"/>
            <a:ext cx="6773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Points to be covered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7"/>
          <p:cNvSpPr txBox="1"/>
          <p:nvPr>
            <p:ph type="title"/>
          </p:nvPr>
        </p:nvSpPr>
        <p:spPr>
          <a:xfrm>
            <a:off x="231875" y="30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Drivers Behind New Network Architectures</a:t>
            </a:r>
            <a:endParaRPr/>
          </a:p>
        </p:txBody>
      </p:sp>
      <p:pic>
        <p:nvPicPr>
          <p:cNvPr id="90" name="Google Shape;90;p7"/>
          <p:cNvPicPr preferRelativeResize="0"/>
          <p:nvPr/>
        </p:nvPicPr>
        <p:blipFill rotWithShape="1">
          <a:blip r:embed="rId3">
            <a:alphaModFix/>
          </a:blip>
          <a:srcRect b="0" l="0" r="0" t="0"/>
          <a:stretch/>
        </p:blipFill>
        <p:spPr>
          <a:xfrm>
            <a:off x="1292850" y="602775"/>
            <a:ext cx="6599300" cy="4433949"/>
          </a:xfrm>
          <a:prstGeom prst="rect">
            <a:avLst/>
          </a:prstGeom>
          <a:noFill/>
          <a:ln>
            <a:noFill/>
          </a:ln>
        </p:spPr>
      </p:pic>
      <p:sp>
        <p:nvSpPr>
          <p:cNvPr id="91" name="Google Shape;91;p7"/>
          <p:cNvSpPr txBox="1"/>
          <p:nvPr/>
        </p:nvSpPr>
        <p:spPr>
          <a:xfrm>
            <a:off x="5179825" y="1522625"/>
            <a:ext cx="1062600" cy="193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5179825" y="966100"/>
            <a:ext cx="2197500" cy="193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4909650" y="2145900"/>
            <a:ext cx="2467800" cy="193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txBox="1"/>
          <p:nvPr/>
        </p:nvSpPr>
        <p:spPr>
          <a:xfrm>
            <a:off x="4909650" y="2723150"/>
            <a:ext cx="2467800" cy="572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txBox="1"/>
          <p:nvPr/>
        </p:nvSpPr>
        <p:spPr>
          <a:xfrm>
            <a:off x="4909650" y="3735100"/>
            <a:ext cx="2926500" cy="572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8"/>
          <p:cNvPicPr preferRelativeResize="0"/>
          <p:nvPr/>
        </p:nvPicPr>
        <p:blipFill rotWithShape="1">
          <a:blip r:embed="rId3">
            <a:alphaModFix/>
          </a:blip>
          <a:srcRect b="0" l="0" r="0" t="0"/>
          <a:stretch/>
        </p:blipFill>
        <p:spPr>
          <a:xfrm>
            <a:off x="1737650" y="365600"/>
            <a:ext cx="6870175" cy="4583750"/>
          </a:xfrm>
          <a:prstGeom prst="rect">
            <a:avLst/>
          </a:prstGeom>
          <a:noFill/>
          <a:ln>
            <a:noFill/>
          </a:ln>
        </p:spPr>
      </p:pic>
      <p:sp>
        <p:nvSpPr>
          <p:cNvPr id="101" name="Google Shape;101;p8"/>
          <p:cNvSpPr txBox="1"/>
          <p:nvPr/>
        </p:nvSpPr>
        <p:spPr>
          <a:xfrm>
            <a:off x="5452975" y="552125"/>
            <a:ext cx="2878200" cy="620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txBox="1"/>
          <p:nvPr/>
        </p:nvSpPr>
        <p:spPr>
          <a:xfrm>
            <a:off x="5452975" y="1413950"/>
            <a:ext cx="2467800" cy="229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452975" y="1750400"/>
            <a:ext cx="2953500" cy="821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txBox="1"/>
          <p:nvPr/>
        </p:nvSpPr>
        <p:spPr>
          <a:xfrm>
            <a:off x="5415325" y="3101375"/>
            <a:ext cx="2953500" cy="620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311700" y="23975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400">
                <a:solidFill>
                  <a:schemeClr val="dk2"/>
                </a:solidFill>
              </a:rPr>
              <a:t>Scale</a:t>
            </a:r>
            <a:endParaRPr b="1" sz="2400"/>
          </a:p>
        </p:txBody>
      </p:sp>
      <p:sp>
        <p:nvSpPr>
          <p:cNvPr id="110" name="Google Shape;110;p9"/>
          <p:cNvSpPr txBox="1"/>
          <p:nvPr>
            <p:ph idx="1" type="body"/>
          </p:nvPr>
        </p:nvSpPr>
        <p:spPr>
          <a:xfrm>
            <a:off x="311700" y="742650"/>
            <a:ext cx="8520600" cy="4401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770"/>
              <a:buFont typeface="Arial"/>
              <a:buNone/>
            </a:pPr>
            <a:r>
              <a:rPr lang="en" sz="1560"/>
              <a:t>The scale of a typical IT network is on the </a:t>
            </a:r>
            <a:r>
              <a:rPr lang="en" sz="1560">
                <a:solidFill>
                  <a:srgbClr val="FF0000"/>
                </a:solidFill>
              </a:rPr>
              <a:t>order of several thousand devices</a:t>
            </a:r>
            <a:r>
              <a:rPr lang="en" sz="1560"/>
              <a:t> —typically printers, mobile wireless devices, laptops, servers, and so on.</a:t>
            </a:r>
            <a:endParaRPr sz="1560"/>
          </a:p>
          <a:p>
            <a:pPr indent="0" lvl="0" marL="0" rtl="0" algn="l">
              <a:lnSpc>
                <a:spcPct val="105000"/>
              </a:lnSpc>
              <a:spcBef>
                <a:spcPts val="1200"/>
              </a:spcBef>
              <a:spcAft>
                <a:spcPts val="0"/>
              </a:spcAft>
              <a:buSzPts val="770"/>
              <a:buNone/>
            </a:pPr>
            <a:r>
              <a:rPr lang="en" sz="1560"/>
              <a:t>The traditional three-layer campus networking model, supporting access,distribution, and core (with sub architectures for WAN, Wi-Fi, data center, etc.), is well understood. </a:t>
            </a:r>
            <a:endParaRPr sz="1560"/>
          </a:p>
          <a:p>
            <a:pPr indent="0" lvl="0" marL="0" rtl="0" algn="l">
              <a:lnSpc>
                <a:spcPct val="105000"/>
              </a:lnSpc>
              <a:spcBef>
                <a:spcPts val="1200"/>
              </a:spcBef>
              <a:spcAft>
                <a:spcPts val="0"/>
              </a:spcAft>
              <a:buSzPts val="770"/>
              <a:buNone/>
            </a:pPr>
            <a:r>
              <a:rPr lang="en" sz="1560"/>
              <a:t>But now consider what happens when </a:t>
            </a:r>
            <a:r>
              <a:rPr lang="en" sz="1560">
                <a:solidFill>
                  <a:srgbClr val="FF0000"/>
                </a:solidFill>
              </a:rPr>
              <a:t>the scale of a network goes from a few thousand endpoints to a few million. </a:t>
            </a:r>
            <a:endParaRPr sz="1560">
              <a:solidFill>
                <a:srgbClr val="FF0000"/>
              </a:solidFill>
            </a:endParaRPr>
          </a:p>
          <a:p>
            <a:pPr indent="0" lvl="0" marL="0" rtl="0" algn="l">
              <a:lnSpc>
                <a:spcPct val="105000"/>
              </a:lnSpc>
              <a:spcBef>
                <a:spcPts val="1200"/>
              </a:spcBef>
              <a:spcAft>
                <a:spcPts val="0"/>
              </a:spcAft>
              <a:buSzPts val="770"/>
              <a:buNone/>
            </a:pPr>
            <a:r>
              <a:rPr lang="en" sz="1560"/>
              <a:t>How many IT engineers have ever designed a network that is intended to support millions of routable IP endpoints? </a:t>
            </a:r>
            <a:endParaRPr sz="1560"/>
          </a:p>
          <a:p>
            <a:pPr indent="0" lvl="0" marL="0" rtl="0" algn="l">
              <a:lnSpc>
                <a:spcPct val="105000"/>
              </a:lnSpc>
              <a:spcBef>
                <a:spcPts val="1200"/>
              </a:spcBef>
              <a:spcAft>
                <a:spcPts val="0"/>
              </a:spcAft>
              <a:buSzPts val="770"/>
              <a:buNone/>
            </a:pPr>
            <a:r>
              <a:rPr lang="en" sz="1560"/>
              <a:t>This kind of scale has only previously been seen by the Tier 1 service providers. </a:t>
            </a:r>
            <a:endParaRPr sz="1560"/>
          </a:p>
          <a:p>
            <a:pPr indent="0" lvl="0" marL="0" rtl="0" algn="l">
              <a:lnSpc>
                <a:spcPct val="105000"/>
              </a:lnSpc>
              <a:spcBef>
                <a:spcPts val="1200"/>
              </a:spcBef>
              <a:spcAft>
                <a:spcPts val="0"/>
              </a:spcAft>
              <a:buClr>
                <a:schemeClr val="dk1"/>
              </a:buClr>
              <a:buSzPts val="770"/>
              <a:buFont typeface="Arial"/>
              <a:buNone/>
            </a:pPr>
            <a:r>
              <a:rPr lang="en" sz="1560">
                <a:solidFill>
                  <a:srgbClr val="FF0000"/>
                </a:solidFill>
              </a:rPr>
              <a:t>IoT introduces a model where an average-sized utility, factory, transportation system, or city could easily be asked to support a network of this scale</a:t>
            </a:r>
            <a:r>
              <a:rPr lang="en" sz="1560"/>
              <a:t>. </a:t>
            </a:r>
            <a:endParaRPr sz="1560"/>
          </a:p>
          <a:p>
            <a:pPr indent="0" lvl="0" marL="0" rtl="0" algn="l">
              <a:lnSpc>
                <a:spcPct val="105000"/>
              </a:lnSpc>
              <a:spcBef>
                <a:spcPts val="1200"/>
              </a:spcBef>
              <a:spcAft>
                <a:spcPts val="1200"/>
              </a:spcAft>
              <a:buClr>
                <a:schemeClr val="dk1"/>
              </a:buClr>
              <a:buSzPts val="770"/>
              <a:buFont typeface="Arial"/>
              <a:buNone/>
            </a:pPr>
            <a:r>
              <a:rPr lang="en" sz="1560"/>
              <a:t>Based on scale requirements of this order, </a:t>
            </a:r>
            <a:r>
              <a:rPr lang="en" sz="1560">
                <a:solidFill>
                  <a:srgbClr val="FF0000"/>
                </a:solidFill>
              </a:rPr>
              <a:t>IPv6 is the natural foundation for the IoT network</a:t>
            </a:r>
            <a:r>
              <a:rPr lang="en" sz="1560"/>
              <a:t> layer. </a:t>
            </a:r>
            <a:endParaRPr sz="156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